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258" r:id="rId3"/>
    <p:sldId id="260" r:id="rId4"/>
    <p:sldId id="256" r:id="rId5"/>
    <p:sldId id="262" r:id="rId6"/>
    <p:sldId id="259" r:id="rId7"/>
    <p:sldId id="261" r:id="rId8"/>
  </p:sldIdLst>
  <p:sldSz cx="12192000" cy="6858000"/>
  <p:notesSz cx="6858000" cy="9144000"/>
  <p:defaultTextStyle>
    <a:defPPr>
      <a:defRPr lang="sah-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00" autoAdjust="0"/>
  </p:normalViewPr>
  <p:slideViewPr>
    <p:cSldViewPr snapToGrid="0">
      <p:cViewPr varScale="1">
        <p:scale>
          <a:sx n="103" d="100"/>
          <a:sy n="103"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ah-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232075-C714-4ABC-8C55-D1EE7ADB954C}" type="datetimeFigureOut">
              <a:rPr lang="sah-RU" smtClean="0"/>
              <a:t>03.07.2025</a:t>
            </a:fld>
            <a:endParaRPr lang="sah-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ah-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sah-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ah-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9316EF-BDB9-457C-AF3B-7771A1D508DE}" type="slidenum">
              <a:rPr lang="sah-RU" smtClean="0"/>
              <a:t>‹#›</a:t>
            </a:fld>
            <a:endParaRPr lang="sah-RU"/>
          </a:p>
        </p:txBody>
      </p:sp>
    </p:spTree>
    <p:extLst>
      <p:ext uri="{BB962C8B-B14F-4D97-AF65-F5344CB8AC3E}">
        <p14:creationId xmlns:p14="http://schemas.microsoft.com/office/powerpoint/2010/main" val="4003323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sah-RU" dirty="0"/>
          </a:p>
        </p:txBody>
      </p:sp>
      <p:sp>
        <p:nvSpPr>
          <p:cNvPr id="4" name="Номер слайда 3"/>
          <p:cNvSpPr>
            <a:spLocks noGrp="1"/>
          </p:cNvSpPr>
          <p:nvPr>
            <p:ph type="sldNum" sz="quarter" idx="10"/>
          </p:nvPr>
        </p:nvSpPr>
        <p:spPr/>
        <p:txBody>
          <a:bodyPr/>
          <a:lstStyle/>
          <a:p>
            <a:fld id="{F19316EF-BDB9-457C-AF3B-7771A1D508DE}" type="slidenum">
              <a:rPr lang="sah-RU" smtClean="0"/>
              <a:t>7</a:t>
            </a:fld>
            <a:endParaRPr lang="sah-RU"/>
          </a:p>
        </p:txBody>
      </p:sp>
    </p:spTree>
    <p:extLst>
      <p:ext uri="{BB962C8B-B14F-4D97-AF65-F5344CB8AC3E}">
        <p14:creationId xmlns:p14="http://schemas.microsoft.com/office/powerpoint/2010/main" val="2184390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35ADA82-E66E-4C88-BBB9-0ED438416BDE}" type="datetimeFigureOut">
              <a:rPr lang="sah-RU" smtClean="0"/>
              <a:t>03.07.2025</a:t>
            </a:fld>
            <a:endParaRPr lang="sah-RU"/>
          </a:p>
        </p:txBody>
      </p:sp>
      <p:sp>
        <p:nvSpPr>
          <p:cNvPr id="5" name="Footer Placeholder 4"/>
          <p:cNvSpPr>
            <a:spLocks noGrp="1"/>
          </p:cNvSpPr>
          <p:nvPr>
            <p:ph type="ftr" sz="quarter" idx="11"/>
          </p:nvPr>
        </p:nvSpPr>
        <p:spPr/>
        <p:txBody>
          <a:bodyPr/>
          <a:lstStyle/>
          <a:p>
            <a:endParaRPr lang="sah-RU"/>
          </a:p>
        </p:txBody>
      </p:sp>
      <p:sp>
        <p:nvSpPr>
          <p:cNvPr id="6" name="Slide Number Placeholder 5"/>
          <p:cNvSpPr>
            <a:spLocks noGrp="1"/>
          </p:cNvSpPr>
          <p:nvPr>
            <p:ph type="sldNum" sz="quarter" idx="12"/>
          </p:nvPr>
        </p:nvSpPr>
        <p:spPr/>
        <p:txBody>
          <a:bodyPr/>
          <a:lstStyle/>
          <a:p>
            <a:fld id="{2EEB27C7-D4F8-4ED4-BDB9-DBA6BEA58B80}" type="slidenum">
              <a:rPr lang="sah-RU" smtClean="0"/>
              <a:t>‹#›</a:t>
            </a:fld>
            <a:endParaRPr lang="sah-RU"/>
          </a:p>
        </p:txBody>
      </p:sp>
    </p:spTree>
    <p:extLst>
      <p:ext uri="{BB962C8B-B14F-4D97-AF65-F5344CB8AC3E}">
        <p14:creationId xmlns:p14="http://schemas.microsoft.com/office/powerpoint/2010/main" val="2467551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35ADA82-E66E-4C88-BBB9-0ED438416BDE}" type="datetimeFigureOut">
              <a:rPr lang="sah-RU" smtClean="0"/>
              <a:t>03.07.2025</a:t>
            </a:fld>
            <a:endParaRPr lang="sah-RU"/>
          </a:p>
        </p:txBody>
      </p:sp>
      <p:sp>
        <p:nvSpPr>
          <p:cNvPr id="5" name="Footer Placeholder 4"/>
          <p:cNvSpPr>
            <a:spLocks noGrp="1"/>
          </p:cNvSpPr>
          <p:nvPr>
            <p:ph type="ftr" sz="quarter" idx="11"/>
          </p:nvPr>
        </p:nvSpPr>
        <p:spPr/>
        <p:txBody>
          <a:bodyPr/>
          <a:lstStyle/>
          <a:p>
            <a:endParaRPr lang="sah-RU"/>
          </a:p>
        </p:txBody>
      </p:sp>
      <p:sp>
        <p:nvSpPr>
          <p:cNvPr id="6" name="Slide Number Placeholder 5"/>
          <p:cNvSpPr>
            <a:spLocks noGrp="1"/>
          </p:cNvSpPr>
          <p:nvPr>
            <p:ph type="sldNum" sz="quarter" idx="12"/>
          </p:nvPr>
        </p:nvSpPr>
        <p:spPr/>
        <p:txBody>
          <a:bodyPr/>
          <a:lstStyle/>
          <a:p>
            <a:fld id="{2EEB27C7-D4F8-4ED4-BDB9-DBA6BEA58B80}" type="slidenum">
              <a:rPr lang="sah-RU" smtClean="0"/>
              <a:t>‹#›</a:t>
            </a:fld>
            <a:endParaRPr lang="sah-RU"/>
          </a:p>
        </p:txBody>
      </p:sp>
    </p:spTree>
    <p:extLst>
      <p:ext uri="{BB962C8B-B14F-4D97-AF65-F5344CB8AC3E}">
        <p14:creationId xmlns:p14="http://schemas.microsoft.com/office/powerpoint/2010/main" val="170382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35ADA82-E66E-4C88-BBB9-0ED438416BDE}" type="datetimeFigureOut">
              <a:rPr lang="sah-RU" smtClean="0"/>
              <a:t>03.07.2025</a:t>
            </a:fld>
            <a:endParaRPr lang="sah-RU"/>
          </a:p>
        </p:txBody>
      </p:sp>
      <p:sp>
        <p:nvSpPr>
          <p:cNvPr id="5" name="Footer Placeholder 4"/>
          <p:cNvSpPr>
            <a:spLocks noGrp="1"/>
          </p:cNvSpPr>
          <p:nvPr>
            <p:ph type="ftr" sz="quarter" idx="11"/>
          </p:nvPr>
        </p:nvSpPr>
        <p:spPr/>
        <p:txBody>
          <a:bodyPr/>
          <a:lstStyle/>
          <a:p>
            <a:endParaRPr lang="sah-RU"/>
          </a:p>
        </p:txBody>
      </p:sp>
      <p:sp>
        <p:nvSpPr>
          <p:cNvPr id="6" name="Slide Number Placeholder 5"/>
          <p:cNvSpPr>
            <a:spLocks noGrp="1"/>
          </p:cNvSpPr>
          <p:nvPr>
            <p:ph type="sldNum" sz="quarter" idx="12"/>
          </p:nvPr>
        </p:nvSpPr>
        <p:spPr/>
        <p:txBody>
          <a:bodyPr/>
          <a:lstStyle/>
          <a:p>
            <a:fld id="{2EEB27C7-D4F8-4ED4-BDB9-DBA6BEA58B80}" type="slidenum">
              <a:rPr lang="sah-RU" smtClean="0"/>
              <a:t>‹#›</a:t>
            </a:fld>
            <a:endParaRPr lang="sah-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80709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35ADA82-E66E-4C88-BBB9-0ED438416BDE}" type="datetimeFigureOut">
              <a:rPr lang="sah-RU" smtClean="0"/>
              <a:t>03.07.2025</a:t>
            </a:fld>
            <a:endParaRPr lang="sah-RU"/>
          </a:p>
        </p:txBody>
      </p:sp>
      <p:sp>
        <p:nvSpPr>
          <p:cNvPr id="5" name="Footer Placeholder 4"/>
          <p:cNvSpPr>
            <a:spLocks noGrp="1"/>
          </p:cNvSpPr>
          <p:nvPr>
            <p:ph type="ftr" sz="quarter" idx="11"/>
          </p:nvPr>
        </p:nvSpPr>
        <p:spPr/>
        <p:txBody>
          <a:bodyPr/>
          <a:lstStyle/>
          <a:p>
            <a:endParaRPr lang="sah-RU"/>
          </a:p>
        </p:txBody>
      </p:sp>
      <p:sp>
        <p:nvSpPr>
          <p:cNvPr id="6" name="Slide Number Placeholder 5"/>
          <p:cNvSpPr>
            <a:spLocks noGrp="1"/>
          </p:cNvSpPr>
          <p:nvPr>
            <p:ph type="sldNum" sz="quarter" idx="12"/>
          </p:nvPr>
        </p:nvSpPr>
        <p:spPr/>
        <p:txBody>
          <a:bodyPr/>
          <a:lstStyle/>
          <a:p>
            <a:fld id="{2EEB27C7-D4F8-4ED4-BDB9-DBA6BEA58B80}" type="slidenum">
              <a:rPr lang="sah-RU" smtClean="0"/>
              <a:t>‹#›</a:t>
            </a:fld>
            <a:endParaRPr lang="sah-RU"/>
          </a:p>
        </p:txBody>
      </p:sp>
    </p:spTree>
    <p:extLst>
      <p:ext uri="{BB962C8B-B14F-4D97-AF65-F5344CB8AC3E}">
        <p14:creationId xmlns:p14="http://schemas.microsoft.com/office/powerpoint/2010/main" val="2662733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35ADA82-E66E-4C88-BBB9-0ED438416BDE}" type="datetimeFigureOut">
              <a:rPr lang="sah-RU" smtClean="0"/>
              <a:t>03.07.2025</a:t>
            </a:fld>
            <a:endParaRPr lang="sah-RU"/>
          </a:p>
        </p:txBody>
      </p:sp>
      <p:sp>
        <p:nvSpPr>
          <p:cNvPr id="5" name="Footer Placeholder 4"/>
          <p:cNvSpPr>
            <a:spLocks noGrp="1"/>
          </p:cNvSpPr>
          <p:nvPr>
            <p:ph type="ftr" sz="quarter" idx="11"/>
          </p:nvPr>
        </p:nvSpPr>
        <p:spPr/>
        <p:txBody>
          <a:bodyPr/>
          <a:lstStyle/>
          <a:p>
            <a:endParaRPr lang="sah-RU"/>
          </a:p>
        </p:txBody>
      </p:sp>
      <p:sp>
        <p:nvSpPr>
          <p:cNvPr id="6" name="Slide Number Placeholder 5"/>
          <p:cNvSpPr>
            <a:spLocks noGrp="1"/>
          </p:cNvSpPr>
          <p:nvPr>
            <p:ph type="sldNum" sz="quarter" idx="12"/>
          </p:nvPr>
        </p:nvSpPr>
        <p:spPr/>
        <p:txBody>
          <a:bodyPr/>
          <a:lstStyle/>
          <a:p>
            <a:fld id="{2EEB27C7-D4F8-4ED4-BDB9-DBA6BEA58B80}" type="slidenum">
              <a:rPr lang="sah-RU" smtClean="0"/>
              <a:t>‹#›</a:t>
            </a:fld>
            <a:endParaRPr lang="sah-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27060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35ADA82-E66E-4C88-BBB9-0ED438416BDE}" type="datetimeFigureOut">
              <a:rPr lang="sah-RU" smtClean="0"/>
              <a:t>03.07.2025</a:t>
            </a:fld>
            <a:endParaRPr lang="sah-RU"/>
          </a:p>
        </p:txBody>
      </p:sp>
      <p:sp>
        <p:nvSpPr>
          <p:cNvPr id="5" name="Footer Placeholder 4"/>
          <p:cNvSpPr>
            <a:spLocks noGrp="1"/>
          </p:cNvSpPr>
          <p:nvPr>
            <p:ph type="ftr" sz="quarter" idx="11"/>
          </p:nvPr>
        </p:nvSpPr>
        <p:spPr/>
        <p:txBody>
          <a:bodyPr/>
          <a:lstStyle/>
          <a:p>
            <a:endParaRPr lang="sah-RU"/>
          </a:p>
        </p:txBody>
      </p:sp>
      <p:sp>
        <p:nvSpPr>
          <p:cNvPr id="6" name="Slide Number Placeholder 5"/>
          <p:cNvSpPr>
            <a:spLocks noGrp="1"/>
          </p:cNvSpPr>
          <p:nvPr>
            <p:ph type="sldNum" sz="quarter" idx="12"/>
          </p:nvPr>
        </p:nvSpPr>
        <p:spPr/>
        <p:txBody>
          <a:bodyPr/>
          <a:lstStyle/>
          <a:p>
            <a:fld id="{2EEB27C7-D4F8-4ED4-BDB9-DBA6BEA58B80}" type="slidenum">
              <a:rPr lang="sah-RU" smtClean="0"/>
              <a:t>‹#›</a:t>
            </a:fld>
            <a:endParaRPr lang="sah-RU"/>
          </a:p>
        </p:txBody>
      </p:sp>
    </p:spTree>
    <p:extLst>
      <p:ext uri="{BB962C8B-B14F-4D97-AF65-F5344CB8AC3E}">
        <p14:creationId xmlns:p14="http://schemas.microsoft.com/office/powerpoint/2010/main" val="3532680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35ADA82-E66E-4C88-BBB9-0ED438416BDE}" type="datetimeFigureOut">
              <a:rPr lang="sah-RU" smtClean="0"/>
              <a:t>03.07.2025</a:t>
            </a:fld>
            <a:endParaRPr lang="sah-RU"/>
          </a:p>
        </p:txBody>
      </p:sp>
      <p:sp>
        <p:nvSpPr>
          <p:cNvPr id="5" name="Footer Placeholder 4"/>
          <p:cNvSpPr>
            <a:spLocks noGrp="1"/>
          </p:cNvSpPr>
          <p:nvPr>
            <p:ph type="ftr" sz="quarter" idx="11"/>
          </p:nvPr>
        </p:nvSpPr>
        <p:spPr/>
        <p:txBody>
          <a:bodyPr/>
          <a:lstStyle/>
          <a:p>
            <a:endParaRPr lang="sah-RU"/>
          </a:p>
        </p:txBody>
      </p:sp>
      <p:sp>
        <p:nvSpPr>
          <p:cNvPr id="6" name="Slide Number Placeholder 5"/>
          <p:cNvSpPr>
            <a:spLocks noGrp="1"/>
          </p:cNvSpPr>
          <p:nvPr>
            <p:ph type="sldNum" sz="quarter" idx="12"/>
          </p:nvPr>
        </p:nvSpPr>
        <p:spPr/>
        <p:txBody>
          <a:bodyPr/>
          <a:lstStyle/>
          <a:p>
            <a:fld id="{2EEB27C7-D4F8-4ED4-BDB9-DBA6BEA58B80}" type="slidenum">
              <a:rPr lang="sah-RU" smtClean="0"/>
              <a:t>‹#›</a:t>
            </a:fld>
            <a:endParaRPr lang="sah-RU"/>
          </a:p>
        </p:txBody>
      </p:sp>
    </p:spTree>
    <p:extLst>
      <p:ext uri="{BB962C8B-B14F-4D97-AF65-F5344CB8AC3E}">
        <p14:creationId xmlns:p14="http://schemas.microsoft.com/office/powerpoint/2010/main" val="647024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35ADA82-E66E-4C88-BBB9-0ED438416BDE}" type="datetimeFigureOut">
              <a:rPr lang="sah-RU" smtClean="0"/>
              <a:t>03.07.2025</a:t>
            </a:fld>
            <a:endParaRPr lang="sah-RU"/>
          </a:p>
        </p:txBody>
      </p:sp>
      <p:sp>
        <p:nvSpPr>
          <p:cNvPr id="5" name="Footer Placeholder 4"/>
          <p:cNvSpPr>
            <a:spLocks noGrp="1"/>
          </p:cNvSpPr>
          <p:nvPr>
            <p:ph type="ftr" sz="quarter" idx="11"/>
          </p:nvPr>
        </p:nvSpPr>
        <p:spPr/>
        <p:txBody>
          <a:bodyPr/>
          <a:lstStyle/>
          <a:p>
            <a:endParaRPr lang="sah-RU"/>
          </a:p>
        </p:txBody>
      </p:sp>
      <p:sp>
        <p:nvSpPr>
          <p:cNvPr id="6" name="Slide Number Placeholder 5"/>
          <p:cNvSpPr>
            <a:spLocks noGrp="1"/>
          </p:cNvSpPr>
          <p:nvPr>
            <p:ph type="sldNum" sz="quarter" idx="12"/>
          </p:nvPr>
        </p:nvSpPr>
        <p:spPr/>
        <p:txBody>
          <a:bodyPr/>
          <a:lstStyle/>
          <a:p>
            <a:fld id="{2EEB27C7-D4F8-4ED4-BDB9-DBA6BEA58B80}" type="slidenum">
              <a:rPr lang="sah-RU" smtClean="0"/>
              <a:t>‹#›</a:t>
            </a:fld>
            <a:endParaRPr lang="sah-RU"/>
          </a:p>
        </p:txBody>
      </p:sp>
    </p:spTree>
    <p:extLst>
      <p:ext uri="{BB962C8B-B14F-4D97-AF65-F5344CB8AC3E}">
        <p14:creationId xmlns:p14="http://schemas.microsoft.com/office/powerpoint/2010/main" val="4017919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35ADA82-E66E-4C88-BBB9-0ED438416BDE}" type="datetimeFigureOut">
              <a:rPr lang="sah-RU" smtClean="0"/>
              <a:t>03.07.2025</a:t>
            </a:fld>
            <a:endParaRPr lang="sah-RU"/>
          </a:p>
        </p:txBody>
      </p:sp>
      <p:sp>
        <p:nvSpPr>
          <p:cNvPr id="5" name="Footer Placeholder 4"/>
          <p:cNvSpPr>
            <a:spLocks noGrp="1"/>
          </p:cNvSpPr>
          <p:nvPr>
            <p:ph type="ftr" sz="quarter" idx="11"/>
          </p:nvPr>
        </p:nvSpPr>
        <p:spPr/>
        <p:txBody>
          <a:bodyPr/>
          <a:lstStyle/>
          <a:p>
            <a:endParaRPr lang="sah-RU"/>
          </a:p>
        </p:txBody>
      </p:sp>
      <p:sp>
        <p:nvSpPr>
          <p:cNvPr id="6" name="Slide Number Placeholder 5"/>
          <p:cNvSpPr>
            <a:spLocks noGrp="1"/>
          </p:cNvSpPr>
          <p:nvPr>
            <p:ph type="sldNum" sz="quarter" idx="12"/>
          </p:nvPr>
        </p:nvSpPr>
        <p:spPr/>
        <p:txBody>
          <a:bodyPr/>
          <a:lstStyle/>
          <a:p>
            <a:fld id="{2EEB27C7-D4F8-4ED4-BDB9-DBA6BEA58B80}" type="slidenum">
              <a:rPr lang="sah-RU" smtClean="0"/>
              <a:t>‹#›</a:t>
            </a:fld>
            <a:endParaRPr lang="sah-RU"/>
          </a:p>
        </p:txBody>
      </p:sp>
    </p:spTree>
    <p:extLst>
      <p:ext uri="{BB962C8B-B14F-4D97-AF65-F5344CB8AC3E}">
        <p14:creationId xmlns:p14="http://schemas.microsoft.com/office/powerpoint/2010/main" val="557778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35ADA82-E66E-4C88-BBB9-0ED438416BDE}" type="datetimeFigureOut">
              <a:rPr lang="sah-RU" smtClean="0"/>
              <a:t>03.07.2025</a:t>
            </a:fld>
            <a:endParaRPr lang="sah-RU"/>
          </a:p>
        </p:txBody>
      </p:sp>
      <p:sp>
        <p:nvSpPr>
          <p:cNvPr id="5" name="Footer Placeholder 4"/>
          <p:cNvSpPr>
            <a:spLocks noGrp="1"/>
          </p:cNvSpPr>
          <p:nvPr>
            <p:ph type="ftr" sz="quarter" idx="11"/>
          </p:nvPr>
        </p:nvSpPr>
        <p:spPr/>
        <p:txBody>
          <a:bodyPr/>
          <a:lstStyle/>
          <a:p>
            <a:endParaRPr lang="sah-RU"/>
          </a:p>
        </p:txBody>
      </p:sp>
      <p:sp>
        <p:nvSpPr>
          <p:cNvPr id="6" name="Slide Number Placeholder 5"/>
          <p:cNvSpPr>
            <a:spLocks noGrp="1"/>
          </p:cNvSpPr>
          <p:nvPr>
            <p:ph type="sldNum" sz="quarter" idx="12"/>
          </p:nvPr>
        </p:nvSpPr>
        <p:spPr/>
        <p:txBody>
          <a:bodyPr/>
          <a:lstStyle/>
          <a:p>
            <a:fld id="{2EEB27C7-D4F8-4ED4-BDB9-DBA6BEA58B80}" type="slidenum">
              <a:rPr lang="sah-RU" smtClean="0"/>
              <a:t>‹#›</a:t>
            </a:fld>
            <a:endParaRPr lang="sah-RU"/>
          </a:p>
        </p:txBody>
      </p:sp>
    </p:spTree>
    <p:extLst>
      <p:ext uri="{BB962C8B-B14F-4D97-AF65-F5344CB8AC3E}">
        <p14:creationId xmlns:p14="http://schemas.microsoft.com/office/powerpoint/2010/main" val="2144791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35ADA82-E66E-4C88-BBB9-0ED438416BDE}" type="datetimeFigureOut">
              <a:rPr lang="sah-RU" smtClean="0"/>
              <a:t>03.07.2025</a:t>
            </a:fld>
            <a:endParaRPr lang="sah-RU"/>
          </a:p>
        </p:txBody>
      </p:sp>
      <p:sp>
        <p:nvSpPr>
          <p:cNvPr id="6" name="Footer Placeholder 5"/>
          <p:cNvSpPr>
            <a:spLocks noGrp="1"/>
          </p:cNvSpPr>
          <p:nvPr>
            <p:ph type="ftr" sz="quarter" idx="11"/>
          </p:nvPr>
        </p:nvSpPr>
        <p:spPr/>
        <p:txBody>
          <a:bodyPr/>
          <a:lstStyle/>
          <a:p>
            <a:endParaRPr lang="sah-RU"/>
          </a:p>
        </p:txBody>
      </p:sp>
      <p:sp>
        <p:nvSpPr>
          <p:cNvPr id="7" name="Slide Number Placeholder 6"/>
          <p:cNvSpPr>
            <a:spLocks noGrp="1"/>
          </p:cNvSpPr>
          <p:nvPr>
            <p:ph type="sldNum" sz="quarter" idx="12"/>
          </p:nvPr>
        </p:nvSpPr>
        <p:spPr/>
        <p:txBody>
          <a:bodyPr/>
          <a:lstStyle/>
          <a:p>
            <a:fld id="{2EEB27C7-D4F8-4ED4-BDB9-DBA6BEA58B80}" type="slidenum">
              <a:rPr lang="sah-RU" smtClean="0"/>
              <a:t>‹#›</a:t>
            </a:fld>
            <a:endParaRPr lang="sah-RU"/>
          </a:p>
        </p:txBody>
      </p:sp>
    </p:spTree>
    <p:extLst>
      <p:ext uri="{BB962C8B-B14F-4D97-AF65-F5344CB8AC3E}">
        <p14:creationId xmlns:p14="http://schemas.microsoft.com/office/powerpoint/2010/main" val="3421330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35ADA82-E66E-4C88-BBB9-0ED438416BDE}" type="datetimeFigureOut">
              <a:rPr lang="sah-RU" smtClean="0"/>
              <a:t>03.07.2025</a:t>
            </a:fld>
            <a:endParaRPr lang="sah-RU"/>
          </a:p>
        </p:txBody>
      </p:sp>
      <p:sp>
        <p:nvSpPr>
          <p:cNvPr id="8" name="Footer Placeholder 7"/>
          <p:cNvSpPr>
            <a:spLocks noGrp="1"/>
          </p:cNvSpPr>
          <p:nvPr>
            <p:ph type="ftr" sz="quarter" idx="11"/>
          </p:nvPr>
        </p:nvSpPr>
        <p:spPr/>
        <p:txBody>
          <a:bodyPr/>
          <a:lstStyle/>
          <a:p>
            <a:endParaRPr lang="sah-RU"/>
          </a:p>
        </p:txBody>
      </p:sp>
      <p:sp>
        <p:nvSpPr>
          <p:cNvPr id="9" name="Slide Number Placeholder 8"/>
          <p:cNvSpPr>
            <a:spLocks noGrp="1"/>
          </p:cNvSpPr>
          <p:nvPr>
            <p:ph type="sldNum" sz="quarter" idx="12"/>
          </p:nvPr>
        </p:nvSpPr>
        <p:spPr/>
        <p:txBody>
          <a:bodyPr/>
          <a:lstStyle/>
          <a:p>
            <a:fld id="{2EEB27C7-D4F8-4ED4-BDB9-DBA6BEA58B80}" type="slidenum">
              <a:rPr lang="sah-RU" smtClean="0"/>
              <a:t>‹#›</a:t>
            </a:fld>
            <a:endParaRPr lang="sah-RU"/>
          </a:p>
        </p:txBody>
      </p:sp>
    </p:spTree>
    <p:extLst>
      <p:ext uri="{BB962C8B-B14F-4D97-AF65-F5344CB8AC3E}">
        <p14:creationId xmlns:p14="http://schemas.microsoft.com/office/powerpoint/2010/main" val="1602289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35ADA82-E66E-4C88-BBB9-0ED438416BDE}" type="datetimeFigureOut">
              <a:rPr lang="sah-RU" smtClean="0"/>
              <a:t>03.07.2025</a:t>
            </a:fld>
            <a:endParaRPr lang="sah-RU"/>
          </a:p>
        </p:txBody>
      </p:sp>
      <p:sp>
        <p:nvSpPr>
          <p:cNvPr id="4" name="Footer Placeholder 3"/>
          <p:cNvSpPr>
            <a:spLocks noGrp="1"/>
          </p:cNvSpPr>
          <p:nvPr>
            <p:ph type="ftr" sz="quarter" idx="11"/>
          </p:nvPr>
        </p:nvSpPr>
        <p:spPr/>
        <p:txBody>
          <a:bodyPr/>
          <a:lstStyle/>
          <a:p>
            <a:endParaRPr lang="sah-RU"/>
          </a:p>
        </p:txBody>
      </p:sp>
      <p:sp>
        <p:nvSpPr>
          <p:cNvPr id="5" name="Slide Number Placeholder 4"/>
          <p:cNvSpPr>
            <a:spLocks noGrp="1"/>
          </p:cNvSpPr>
          <p:nvPr>
            <p:ph type="sldNum" sz="quarter" idx="12"/>
          </p:nvPr>
        </p:nvSpPr>
        <p:spPr/>
        <p:txBody>
          <a:bodyPr/>
          <a:lstStyle/>
          <a:p>
            <a:fld id="{2EEB27C7-D4F8-4ED4-BDB9-DBA6BEA58B80}" type="slidenum">
              <a:rPr lang="sah-RU" smtClean="0"/>
              <a:t>‹#›</a:t>
            </a:fld>
            <a:endParaRPr lang="sah-RU"/>
          </a:p>
        </p:txBody>
      </p:sp>
    </p:spTree>
    <p:extLst>
      <p:ext uri="{BB962C8B-B14F-4D97-AF65-F5344CB8AC3E}">
        <p14:creationId xmlns:p14="http://schemas.microsoft.com/office/powerpoint/2010/main" val="341600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5ADA82-E66E-4C88-BBB9-0ED438416BDE}" type="datetimeFigureOut">
              <a:rPr lang="sah-RU" smtClean="0"/>
              <a:t>03.07.2025</a:t>
            </a:fld>
            <a:endParaRPr lang="sah-RU"/>
          </a:p>
        </p:txBody>
      </p:sp>
      <p:sp>
        <p:nvSpPr>
          <p:cNvPr id="3" name="Footer Placeholder 2"/>
          <p:cNvSpPr>
            <a:spLocks noGrp="1"/>
          </p:cNvSpPr>
          <p:nvPr>
            <p:ph type="ftr" sz="quarter" idx="11"/>
          </p:nvPr>
        </p:nvSpPr>
        <p:spPr/>
        <p:txBody>
          <a:bodyPr/>
          <a:lstStyle/>
          <a:p>
            <a:endParaRPr lang="sah-RU"/>
          </a:p>
        </p:txBody>
      </p:sp>
      <p:sp>
        <p:nvSpPr>
          <p:cNvPr id="4" name="Slide Number Placeholder 3"/>
          <p:cNvSpPr>
            <a:spLocks noGrp="1"/>
          </p:cNvSpPr>
          <p:nvPr>
            <p:ph type="sldNum" sz="quarter" idx="12"/>
          </p:nvPr>
        </p:nvSpPr>
        <p:spPr/>
        <p:txBody>
          <a:bodyPr/>
          <a:lstStyle/>
          <a:p>
            <a:fld id="{2EEB27C7-D4F8-4ED4-BDB9-DBA6BEA58B80}" type="slidenum">
              <a:rPr lang="sah-RU" smtClean="0"/>
              <a:t>‹#›</a:t>
            </a:fld>
            <a:endParaRPr lang="sah-RU"/>
          </a:p>
        </p:txBody>
      </p:sp>
    </p:spTree>
    <p:extLst>
      <p:ext uri="{BB962C8B-B14F-4D97-AF65-F5344CB8AC3E}">
        <p14:creationId xmlns:p14="http://schemas.microsoft.com/office/powerpoint/2010/main" val="1442705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35ADA82-E66E-4C88-BBB9-0ED438416BDE}" type="datetimeFigureOut">
              <a:rPr lang="sah-RU" smtClean="0"/>
              <a:t>03.07.2025</a:t>
            </a:fld>
            <a:endParaRPr lang="sah-RU"/>
          </a:p>
        </p:txBody>
      </p:sp>
      <p:sp>
        <p:nvSpPr>
          <p:cNvPr id="6" name="Footer Placeholder 5"/>
          <p:cNvSpPr>
            <a:spLocks noGrp="1"/>
          </p:cNvSpPr>
          <p:nvPr>
            <p:ph type="ftr" sz="quarter" idx="11"/>
          </p:nvPr>
        </p:nvSpPr>
        <p:spPr/>
        <p:txBody>
          <a:bodyPr/>
          <a:lstStyle/>
          <a:p>
            <a:endParaRPr lang="sah-RU"/>
          </a:p>
        </p:txBody>
      </p:sp>
      <p:sp>
        <p:nvSpPr>
          <p:cNvPr id="7" name="Slide Number Placeholder 6"/>
          <p:cNvSpPr>
            <a:spLocks noGrp="1"/>
          </p:cNvSpPr>
          <p:nvPr>
            <p:ph type="sldNum" sz="quarter" idx="12"/>
          </p:nvPr>
        </p:nvSpPr>
        <p:spPr/>
        <p:txBody>
          <a:bodyPr/>
          <a:lstStyle/>
          <a:p>
            <a:fld id="{2EEB27C7-D4F8-4ED4-BDB9-DBA6BEA58B80}" type="slidenum">
              <a:rPr lang="sah-RU" smtClean="0"/>
              <a:t>‹#›</a:t>
            </a:fld>
            <a:endParaRPr lang="sah-RU"/>
          </a:p>
        </p:txBody>
      </p:sp>
    </p:spTree>
    <p:extLst>
      <p:ext uri="{BB962C8B-B14F-4D97-AF65-F5344CB8AC3E}">
        <p14:creationId xmlns:p14="http://schemas.microsoft.com/office/powerpoint/2010/main" val="4079760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35ADA82-E66E-4C88-BBB9-0ED438416BDE}" type="datetimeFigureOut">
              <a:rPr lang="sah-RU" smtClean="0"/>
              <a:t>03.07.2025</a:t>
            </a:fld>
            <a:endParaRPr lang="sah-RU"/>
          </a:p>
        </p:txBody>
      </p:sp>
      <p:sp>
        <p:nvSpPr>
          <p:cNvPr id="6" name="Footer Placeholder 5"/>
          <p:cNvSpPr>
            <a:spLocks noGrp="1"/>
          </p:cNvSpPr>
          <p:nvPr>
            <p:ph type="ftr" sz="quarter" idx="11"/>
          </p:nvPr>
        </p:nvSpPr>
        <p:spPr/>
        <p:txBody>
          <a:bodyPr/>
          <a:lstStyle/>
          <a:p>
            <a:endParaRPr lang="sah-RU"/>
          </a:p>
        </p:txBody>
      </p:sp>
      <p:sp>
        <p:nvSpPr>
          <p:cNvPr id="7" name="Slide Number Placeholder 6"/>
          <p:cNvSpPr>
            <a:spLocks noGrp="1"/>
          </p:cNvSpPr>
          <p:nvPr>
            <p:ph type="sldNum" sz="quarter" idx="12"/>
          </p:nvPr>
        </p:nvSpPr>
        <p:spPr/>
        <p:txBody>
          <a:bodyPr/>
          <a:lstStyle/>
          <a:p>
            <a:fld id="{2EEB27C7-D4F8-4ED4-BDB9-DBA6BEA58B80}" type="slidenum">
              <a:rPr lang="sah-RU" smtClean="0"/>
              <a:t>‹#›</a:t>
            </a:fld>
            <a:endParaRPr lang="sah-RU"/>
          </a:p>
        </p:txBody>
      </p:sp>
    </p:spTree>
    <p:extLst>
      <p:ext uri="{BB962C8B-B14F-4D97-AF65-F5344CB8AC3E}">
        <p14:creationId xmlns:p14="http://schemas.microsoft.com/office/powerpoint/2010/main" val="716145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35ADA82-E66E-4C88-BBB9-0ED438416BDE}" type="datetimeFigureOut">
              <a:rPr lang="sah-RU" smtClean="0"/>
              <a:t>03.07.2025</a:t>
            </a:fld>
            <a:endParaRPr lang="sah-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ah-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EEB27C7-D4F8-4ED4-BDB9-DBA6BEA58B80}" type="slidenum">
              <a:rPr lang="sah-RU" smtClean="0"/>
              <a:t>‹#›</a:t>
            </a:fld>
            <a:endParaRPr lang="sah-RU"/>
          </a:p>
        </p:txBody>
      </p:sp>
    </p:spTree>
    <p:extLst>
      <p:ext uri="{BB962C8B-B14F-4D97-AF65-F5344CB8AC3E}">
        <p14:creationId xmlns:p14="http://schemas.microsoft.com/office/powerpoint/2010/main" val="16490331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2489703"/>
          </a:xfrm>
        </p:spPr>
        <p:txBody>
          <a:bodyPr>
            <a:noAutofit/>
          </a:bodyPr>
          <a:lstStyle/>
          <a:p>
            <a:pPr algn="ctr"/>
            <a:r>
              <a:rPr lang="ru-RU" sz="9600" b="1" i="1" dirty="0" smtClean="0">
                <a:solidFill>
                  <a:srgbClr val="FF0000"/>
                </a:solidFill>
                <a:latin typeface="Monotype Corsiva" panose="03010101010201010101" pitchFamily="66" charset="0"/>
              </a:rPr>
              <a:t/>
            </a:r>
            <a:br>
              <a:rPr lang="ru-RU" sz="9600" b="1" i="1" dirty="0" smtClean="0">
                <a:solidFill>
                  <a:srgbClr val="FF0000"/>
                </a:solidFill>
                <a:latin typeface="Monotype Corsiva" panose="03010101010201010101" pitchFamily="66" charset="0"/>
              </a:rPr>
            </a:br>
            <a:r>
              <a:rPr lang="ru-RU" sz="9600" b="1" i="1" dirty="0">
                <a:solidFill>
                  <a:srgbClr val="FF0000"/>
                </a:solidFill>
                <a:latin typeface="Monotype Corsiva" panose="03010101010201010101" pitchFamily="66" charset="0"/>
              </a:rPr>
              <a:t/>
            </a:r>
            <a:br>
              <a:rPr lang="ru-RU" sz="9600" b="1" i="1" dirty="0">
                <a:solidFill>
                  <a:srgbClr val="FF0000"/>
                </a:solidFill>
                <a:latin typeface="Monotype Corsiva" panose="03010101010201010101" pitchFamily="66" charset="0"/>
              </a:rPr>
            </a:br>
            <a:r>
              <a:rPr lang="ru-RU" sz="2400" b="1" i="1" dirty="0" smtClean="0">
                <a:solidFill>
                  <a:srgbClr val="002060"/>
                </a:solidFill>
                <a:latin typeface="Monotype Corsiva" panose="03010101010201010101" pitchFamily="66" charset="0"/>
              </a:rPr>
              <a:t>Т.А.ЖАРАЕВА </a:t>
            </a:r>
            <a:r>
              <a:rPr lang="ru-RU" sz="2400" b="1" i="1" dirty="0" err="1" smtClean="0">
                <a:solidFill>
                  <a:srgbClr val="002060"/>
                </a:solidFill>
                <a:latin typeface="Monotype Corsiva" panose="03010101010201010101" pitchFamily="66" charset="0"/>
              </a:rPr>
              <a:t>аатынан</a:t>
            </a:r>
            <a:r>
              <a:rPr lang="ru-RU" sz="2400" b="1" i="1" dirty="0" smtClean="0">
                <a:solidFill>
                  <a:srgbClr val="002060"/>
                </a:solidFill>
                <a:latin typeface="Monotype Corsiva" panose="03010101010201010101" pitchFamily="66" charset="0"/>
              </a:rPr>
              <a:t> БИБЛИОТЕКА. МУГУДАЙ.</a:t>
            </a:r>
            <a:br>
              <a:rPr lang="ru-RU" sz="2400" b="1" i="1" dirty="0" smtClean="0">
                <a:solidFill>
                  <a:srgbClr val="002060"/>
                </a:solidFill>
                <a:latin typeface="Monotype Corsiva" panose="03010101010201010101" pitchFamily="66" charset="0"/>
              </a:rPr>
            </a:br>
            <a:r>
              <a:rPr lang="ru-RU" sz="9600" b="1" i="1" dirty="0" smtClean="0">
                <a:solidFill>
                  <a:srgbClr val="FF0000"/>
                </a:solidFill>
                <a:latin typeface="Monotype Corsiva" panose="03010101010201010101" pitchFamily="66" charset="0"/>
              </a:rPr>
              <a:t>МАТЕРИ-ГЕРОИНИ</a:t>
            </a:r>
            <a:endParaRPr lang="sah-RU" sz="9600" b="1" i="1" dirty="0">
              <a:solidFill>
                <a:srgbClr val="FF0000"/>
              </a:solidFill>
              <a:latin typeface="Monotype Corsiva" panose="03010101010201010101" pitchFamily="66" charset="0"/>
            </a:endParaRPr>
          </a:p>
        </p:txBody>
      </p:sp>
      <p:sp>
        <p:nvSpPr>
          <p:cNvPr id="4" name="Текст 3"/>
          <p:cNvSpPr>
            <a:spLocks noGrp="1"/>
          </p:cNvSpPr>
          <p:nvPr>
            <p:ph type="body" idx="1"/>
          </p:nvPr>
        </p:nvSpPr>
        <p:spPr>
          <a:xfrm>
            <a:off x="677334" y="3666652"/>
            <a:ext cx="10902047" cy="3123447"/>
          </a:xfrm>
        </p:spPr>
        <p:txBody>
          <a:bodyPr>
            <a:normAutofit fontScale="85000" lnSpcReduction="20000"/>
          </a:bodyPr>
          <a:lstStyle/>
          <a:p>
            <a:pPr algn="r"/>
            <a:r>
              <a:rPr lang="ru-RU" sz="2300" b="1" i="1" dirty="0" smtClean="0">
                <a:solidFill>
                  <a:srgbClr val="7030A0"/>
                </a:solidFill>
                <a:latin typeface="Georgia" panose="02040502050405020303" pitchFamily="18" charset="0"/>
              </a:rPr>
              <a:t>ВОССЛАВИМ ЖЕНЩИНУ-МАТЬ, ЧЬЯ ЛЮБОВЬ НЕ ЗНАЕТ ПРЕГРАД, ЧЬЕЙ ГРУДЬЮ ВСКОРМЛЕН ВЕСЬ МИР!</a:t>
            </a:r>
          </a:p>
          <a:p>
            <a:pPr algn="r"/>
            <a:r>
              <a:rPr lang="ru-RU" sz="2300" b="1" i="1" dirty="0" smtClean="0">
                <a:solidFill>
                  <a:srgbClr val="7030A0"/>
                </a:solidFill>
                <a:latin typeface="Georgia" panose="02040502050405020303" pitchFamily="18" charset="0"/>
              </a:rPr>
              <a:t>ВСЕ ПРЕКРАСНОЕ В ЧЕЛОВЕКЕ – ОТ ЛУЧЕЙ СОЛНЦА И ОТ ЛАСК МАТЕРИ.</a:t>
            </a:r>
          </a:p>
          <a:p>
            <a:pPr algn="r"/>
            <a:r>
              <a:rPr lang="ru-RU" sz="2300" b="1" i="1" dirty="0" smtClean="0">
                <a:solidFill>
                  <a:srgbClr val="7030A0"/>
                </a:solidFill>
                <a:latin typeface="Mistral" panose="03090702030407020403" pitchFamily="66" charset="0"/>
              </a:rPr>
              <a:t>МАКСИМ ГОРЬКИЙ</a:t>
            </a:r>
          </a:p>
          <a:p>
            <a:pPr algn="r"/>
            <a:r>
              <a:rPr lang="ru-RU" sz="2300" b="1" dirty="0" smtClean="0">
                <a:solidFill>
                  <a:srgbClr val="002060"/>
                </a:solidFill>
                <a:latin typeface="Georgia" panose="02040502050405020303" pitchFamily="18" charset="0"/>
              </a:rPr>
              <a:t>ИСПОКОН ВЕКОВ У ВСЕХ НАРОДОВ ЖЕНЩИНА ЯВЛЯЕТСЯ ХРАНИТЕЛЬНИЦЕЙ СЕМЕЙНОГО ОЧАГА, А ДЕВУШКА – КРАСОТОЙ И НАДЕЖДОЙ. В НИХ ЗАЛОЖЕНЫ ЗДОРОВЬЕ ГРЯДУЩИХ ПОКОЛЕНИЙ, БЛАГОПОЛУЧИЕ И СЧАСТЬЕ КАЖДОЙ СЕМЬИ, ПРОЦВЕТАНИЕ И ПЕРСПЕКТИВЫ ГОСУДАРСТВА.</a:t>
            </a:r>
          </a:p>
          <a:p>
            <a:pPr algn="r"/>
            <a:r>
              <a:rPr lang="ru-RU" sz="2800" b="1" i="1" dirty="0" smtClean="0">
                <a:solidFill>
                  <a:srgbClr val="002060"/>
                </a:solidFill>
                <a:latin typeface="Mistral" panose="03090702030407020403" pitchFamily="66" charset="0"/>
              </a:rPr>
              <a:t>МИХАИЛ НИКОЛАЕВ</a:t>
            </a:r>
            <a:endParaRPr lang="sah-RU" sz="2800" b="1" i="1" dirty="0">
              <a:solidFill>
                <a:srgbClr val="002060"/>
              </a:solidFill>
              <a:latin typeface="Mistral" panose="03090702030407020403" pitchFamily="66" charset="0"/>
            </a:endParaRPr>
          </a:p>
        </p:txBody>
      </p:sp>
    </p:spTree>
    <p:extLst>
      <p:ext uri="{BB962C8B-B14F-4D97-AF65-F5344CB8AC3E}">
        <p14:creationId xmlns:p14="http://schemas.microsoft.com/office/powerpoint/2010/main" val="2994266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77335" y="416460"/>
            <a:ext cx="7587277" cy="1077362"/>
          </a:xfrm>
        </p:spPr>
        <p:txBody>
          <a:bodyPr>
            <a:noAutofit/>
          </a:bodyPr>
          <a:lstStyle/>
          <a:p>
            <a:pPr algn="ctr"/>
            <a:r>
              <a:rPr lang="ru-RU" sz="3600" b="1" i="1" dirty="0" smtClean="0">
                <a:solidFill>
                  <a:srgbClr val="FF0000"/>
                </a:solidFill>
                <a:latin typeface="Times New Roman" panose="02020603050405020304" pitchFamily="18" charset="0"/>
                <a:cs typeface="Times New Roman" panose="02020603050405020304" pitchFamily="18" charset="0"/>
              </a:rPr>
              <a:t>Варвара Прокопьевна Васильева</a:t>
            </a:r>
            <a:br>
              <a:rPr lang="ru-RU" sz="3600" b="1" i="1" dirty="0" smtClean="0">
                <a:solidFill>
                  <a:srgbClr val="FF0000"/>
                </a:solidFill>
                <a:latin typeface="Times New Roman" panose="02020603050405020304" pitchFamily="18" charset="0"/>
                <a:cs typeface="Times New Roman" panose="02020603050405020304" pitchFamily="18" charset="0"/>
              </a:rPr>
            </a:br>
            <a:r>
              <a:rPr lang="ru-RU" sz="3600" b="1" i="1" dirty="0" smtClean="0">
                <a:solidFill>
                  <a:srgbClr val="FF0000"/>
                </a:solidFill>
              </a:rPr>
              <a:t> </a:t>
            </a:r>
            <a:endParaRPr lang="sah-RU" sz="3600" b="1" i="1" dirty="0">
              <a:solidFill>
                <a:srgbClr val="FF0000"/>
              </a:solidFill>
            </a:endParaRPr>
          </a:p>
        </p:txBody>
      </p:sp>
      <p:sp>
        <p:nvSpPr>
          <p:cNvPr id="6" name="Текст 5"/>
          <p:cNvSpPr>
            <a:spLocks noGrp="1"/>
          </p:cNvSpPr>
          <p:nvPr>
            <p:ph type="body" idx="1"/>
          </p:nvPr>
        </p:nvSpPr>
        <p:spPr>
          <a:xfrm>
            <a:off x="298764" y="1252577"/>
            <a:ext cx="6663351" cy="5320240"/>
          </a:xfrm>
        </p:spPr>
        <p:txBody>
          <a:bodyPr>
            <a:normAutofit fontScale="92500"/>
          </a:bodyPr>
          <a:lstStyle/>
          <a:p>
            <a:r>
              <a:rPr lang="ru-RU" b="1" dirty="0" smtClean="0">
                <a:solidFill>
                  <a:srgbClr val="C00000"/>
                </a:solidFill>
              </a:rPr>
              <a:t> </a:t>
            </a:r>
            <a:r>
              <a:rPr lang="ru-RU" b="1" i="1" dirty="0" smtClean="0"/>
              <a:t> </a:t>
            </a:r>
            <a:endParaRPr lang="sah-RU" dirty="0"/>
          </a:p>
          <a:p>
            <a:pPr algn="just"/>
            <a:r>
              <a:rPr lang="ru-RU" sz="1900" b="1" i="1" dirty="0">
                <a:solidFill>
                  <a:srgbClr val="7030A0"/>
                </a:solidFill>
                <a:latin typeface="Times New Roman" panose="02020603050405020304" pitchFamily="18" charset="0"/>
                <a:cs typeface="Times New Roman" panose="02020603050405020304" pitchFamily="18" charset="0"/>
              </a:rPr>
              <a:t>Варвара Прокопьевна родилась в 1916 году. Не довелось ей долго поучиться в школе, рано стала колхозницей. Работала и на поле, и на ферме. За доблестный труд в годы войны награждена медалью. В самый последний предвоенный год Варвара вышла замуж за Маркова Александра Ивановича. Но молодым жить вместе и радоваться глядя на маленького сына война не дала. Забрала жестокая война отца, мужа у этой юной женщины и сына-несмышленыша. Долго ждала любимого женщина. Потом поняв, что не вернется любимый, что взяла война его навсегда, она вышла замуж за фронтовика Васильева Николая Ивановича. Эти достойные люди, жизнь которых хотела перебороть страшная война, сумели вместе преодолеть много бед и лихолетья. Они сумели сохранить любовь и уважение друг к другу всю свою жизнь. И 10 их детей стали достойными продолжателями рода. </a:t>
            </a:r>
            <a:endParaRPr lang="sah-RU" sz="1900" dirty="0">
              <a:solidFill>
                <a:srgbClr val="7030A0"/>
              </a:solidFill>
              <a:latin typeface="Times New Roman" panose="02020603050405020304" pitchFamily="18" charset="0"/>
              <a:cs typeface="Times New Roman" panose="02020603050405020304" pitchFamily="18" charset="0"/>
            </a:endParaRPr>
          </a:p>
          <a:p>
            <a:pPr algn="just"/>
            <a:r>
              <a:rPr lang="ru-RU" sz="1900" b="1" i="1" dirty="0">
                <a:solidFill>
                  <a:srgbClr val="7030A0"/>
                </a:solidFill>
                <a:latin typeface="Times New Roman" panose="02020603050405020304" pitchFamily="18" charset="0"/>
                <a:cs typeface="Times New Roman" panose="02020603050405020304" pitchFamily="18" charset="0"/>
              </a:rPr>
              <a:t>Мать-героиня Варвара Прокопьевна жила в с. </a:t>
            </a:r>
            <a:r>
              <a:rPr lang="ru-RU" sz="1900" b="1" i="1" dirty="0" err="1">
                <a:solidFill>
                  <a:srgbClr val="7030A0"/>
                </a:solidFill>
                <a:latin typeface="Times New Roman" panose="02020603050405020304" pitchFamily="18" charset="0"/>
                <a:cs typeface="Times New Roman" panose="02020603050405020304" pitchFamily="18" charset="0"/>
              </a:rPr>
              <a:t>Мугудай</a:t>
            </a:r>
            <a:r>
              <a:rPr lang="ru-RU" sz="1900" b="1" i="1" dirty="0">
                <a:solidFill>
                  <a:srgbClr val="7030A0"/>
                </a:solidFill>
                <a:latin typeface="Times New Roman" panose="02020603050405020304" pitchFamily="18" charset="0"/>
                <a:cs typeface="Times New Roman" panose="02020603050405020304" pitchFamily="18" charset="0"/>
              </a:rPr>
              <a:t> </a:t>
            </a:r>
            <a:r>
              <a:rPr lang="ru-RU" sz="1900" b="1" i="1" dirty="0" err="1">
                <a:solidFill>
                  <a:srgbClr val="7030A0"/>
                </a:solidFill>
                <a:latin typeface="Times New Roman" panose="02020603050405020304" pitchFamily="18" charset="0"/>
                <a:cs typeface="Times New Roman" panose="02020603050405020304" pitchFamily="18" charset="0"/>
              </a:rPr>
              <a:t>Чурапчин-ского</a:t>
            </a:r>
            <a:r>
              <a:rPr lang="ru-RU" sz="1900" b="1" i="1" dirty="0">
                <a:solidFill>
                  <a:srgbClr val="7030A0"/>
                </a:solidFill>
                <a:latin typeface="Times New Roman" panose="02020603050405020304" pitchFamily="18" charset="0"/>
                <a:cs typeface="Times New Roman" panose="02020603050405020304" pitchFamily="18" charset="0"/>
              </a:rPr>
              <a:t> улуса. 29 мая 2003 года ее не стало.</a:t>
            </a:r>
            <a:endParaRPr lang="sah-RU" sz="1900" dirty="0">
              <a:solidFill>
                <a:srgbClr val="7030A0"/>
              </a:solidFill>
              <a:latin typeface="Times New Roman" panose="02020603050405020304" pitchFamily="18" charset="0"/>
              <a:cs typeface="Times New Roman" panose="02020603050405020304" pitchFamily="18" charset="0"/>
            </a:endParaRPr>
          </a:p>
          <a:p>
            <a:pPr algn="just"/>
            <a:endParaRPr lang="sah-RU" b="1" dirty="0">
              <a:solidFill>
                <a:srgbClr val="C00000"/>
              </a:solidFill>
            </a:endParaRPr>
          </a:p>
        </p:txBody>
      </p:sp>
      <p:pic>
        <p:nvPicPr>
          <p:cNvPr id="4" name="Объект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9549" t="54286" r="552" b="1163"/>
          <a:stretch/>
        </p:blipFill>
        <p:spPr>
          <a:xfrm rot="16200000">
            <a:off x="6745494" y="2083633"/>
            <a:ext cx="5229225" cy="35671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19476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391886"/>
            <a:ext cx="4973216" cy="1101012"/>
          </a:xfrm>
        </p:spPr>
        <p:txBody>
          <a:bodyPr>
            <a:noAutofit/>
          </a:bodyPr>
          <a:lstStyle/>
          <a:p>
            <a:pPr algn="ctr"/>
            <a:r>
              <a:rPr lang="ru-RU" b="1" i="1" dirty="0" smtClean="0">
                <a:solidFill>
                  <a:srgbClr val="FF0000"/>
                </a:solidFill>
                <a:latin typeface="Times New Roman" panose="02020603050405020304" pitchFamily="18" charset="0"/>
                <a:cs typeface="Times New Roman" panose="02020603050405020304" pitchFamily="18" charset="0"/>
              </a:rPr>
              <a:t>Морозова Екатерина Сергеевна</a:t>
            </a:r>
            <a:endParaRPr lang="sah-RU" b="1" i="1" dirty="0">
              <a:solidFill>
                <a:srgbClr val="FF000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5111" t="11314" r="31010" b="73461"/>
          <a:stretch/>
        </p:blipFill>
        <p:spPr>
          <a:xfrm rot="16200000">
            <a:off x="2689" y="2660224"/>
            <a:ext cx="4967840" cy="3072947"/>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4823927" y="317242"/>
            <a:ext cx="7147249" cy="6247351"/>
          </a:xfrm>
          <a:prstGeom prst="rect">
            <a:avLst/>
          </a:prstGeom>
        </p:spPr>
        <p:txBody>
          <a:bodyPr wrap="square">
            <a:spAutoFit/>
          </a:bodyPr>
          <a:lstStyle/>
          <a:p>
            <a:pPr algn="just">
              <a:lnSpc>
                <a:spcPct val="115000"/>
              </a:lnSpc>
              <a:spcAft>
                <a:spcPts val="800"/>
              </a:spcAft>
            </a:pPr>
            <a:r>
              <a:rPr lang="ru-RU" b="1" i="1" kern="100" dirty="0">
                <a:solidFill>
                  <a:srgbClr val="7030A0"/>
                </a:solidFill>
                <a:latin typeface="Times New Roman" panose="02020603050405020304" pitchFamily="18" charset="0"/>
                <a:ea typeface="Times New Roman" panose="02020603050405020304" pitchFamily="18" charset="0"/>
                <a:cs typeface="Mangal" panose="02040503050203030202" pitchFamily="18" charset="0"/>
              </a:rPr>
              <a:t>Екатерина Сергеевна родилась 5 августа 1922 года в </a:t>
            </a:r>
            <a:r>
              <a:rPr lang="ru-RU" b="1" i="1" kern="100" dirty="0" err="1">
                <a:solidFill>
                  <a:srgbClr val="7030A0"/>
                </a:solidFill>
                <a:latin typeface="Times New Roman" panose="02020603050405020304" pitchFamily="18" charset="0"/>
                <a:ea typeface="Times New Roman" panose="02020603050405020304" pitchFamily="18" charset="0"/>
                <a:cs typeface="Mangal" panose="02040503050203030202" pitchFamily="18" charset="0"/>
              </a:rPr>
              <a:t>Мегино-Кангаласском</a:t>
            </a:r>
            <a:r>
              <a:rPr lang="ru-RU" b="1" i="1" kern="100" dirty="0">
                <a:solidFill>
                  <a:srgbClr val="7030A0"/>
                </a:solidFill>
                <a:latin typeface="Times New Roman" panose="02020603050405020304" pitchFamily="18" charset="0"/>
                <a:ea typeface="Times New Roman" panose="02020603050405020304" pitchFamily="18" charset="0"/>
                <a:cs typeface="Mangal" panose="02040503050203030202" pitchFamily="18" charset="0"/>
              </a:rPr>
              <a:t> районе в семье бедняка. Она была единственным ребенком, родители рано умерли. Девочка воспитывалась у родственницы, но тоже этот мир она оставила рано. Умирая сказала девочке: «Сиротинка, в люди выйдешь только с помощью добрых людей, всегда помни об этом. Будь к людям добра, живи правдиво, трудись» эти ее слова стали для Екатерины путеводной нитью в жизни. Рано повзрослевшую, серьезную девушку люди ценили и уважали за работоспособность и добросовестность. После войны она вышла замуж за молодого учителя Гаврила Николаевича Сивцева. Родился первенец. В те годы женщины после родов ухаживали за младенцем только два месяца. Екатерина Сергеевна после этих двух месяцев попыталась как-то работать и присматривать за ребенком одновременно. Но потом поняла чтобы вырастить здорового ребенка надо за ним хорошо присматривать. Поэтому она оставила работу и занялась воспитанием своих 10 детей. По ее мнению первой материнской заботой должно явиться воспитание детей. </a:t>
            </a:r>
            <a:endParaRPr lang="sah-RU" sz="1400" kern="100" dirty="0">
              <a:solidFill>
                <a:srgbClr val="7030A0"/>
              </a:solidFill>
              <a:latin typeface="Aptos"/>
              <a:ea typeface="Times New Roman" panose="02020603050405020304" pitchFamily="18" charset="0"/>
              <a:cs typeface="Mangal" panose="02040503050203030202" pitchFamily="18" charset="0"/>
            </a:endParaRPr>
          </a:p>
          <a:p>
            <a:pPr algn="just">
              <a:lnSpc>
                <a:spcPct val="115000"/>
              </a:lnSpc>
              <a:spcAft>
                <a:spcPts val="800"/>
              </a:spcAft>
            </a:pPr>
            <a:r>
              <a:rPr lang="ru-RU" b="1" i="1" kern="100" dirty="0">
                <a:solidFill>
                  <a:srgbClr val="7030A0"/>
                </a:solidFill>
                <a:latin typeface="Times New Roman" panose="02020603050405020304" pitchFamily="18" charset="0"/>
                <a:ea typeface="Times New Roman" panose="02020603050405020304" pitchFamily="18" charset="0"/>
                <a:cs typeface="Mangal" panose="02040503050203030202" pitchFamily="18" charset="0"/>
              </a:rPr>
              <a:t>Екатерина Сергеевна ушла из жизни в 2008 году.</a:t>
            </a:r>
            <a:endParaRPr lang="sah-RU" sz="1400" kern="100" dirty="0">
              <a:solidFill>
                <a:srgbClr val="7030A0"/>
              </a:solidFill>
              <a:effectLst/>
              <a:latin typeface="Aptos"/>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561930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02432" y="0"/>
            <a:ext cx="6876661" cy="973481"/>
          </a:xfrm>
        </p:spPr>
        <p:txBody>
          <a:bodyPr/>
          <a:lstStyle/>
          <a:p>
            <a:r>
              <a:rPr lang="ru-RU" sz="3600" b="1" i="1" dirty="0" err="1" smtClean="0">
                <a:solidFill>
                  <a:srgbClr val="FF0000"/>
                </a:solidFill>
                <a:latin typeface="Times New Roman" panose="02020603050405020304" pitchFamily="18" charset="0"/>
                <a:cs typeface="Times New Roman" panose="02020603050405020304" pitchFamily="18" charset="0"/>
              </a:rPr>
              <a:t>Пермякова</a:t>
            </a:r>
            <a:r>
              <a:rPr lang="ru-RU" sz="3600" b="1" i="1" dirty="0" smtClean="0">
                <a:solidFill>
                  <a:srgbClr val="FF0000"/>
                </a:solidFill>
                <a:latin typeface="Times New Roman" panose="02020603050405020304" pitchFamily="18" charset="0"/>
                <a:cs typeface="Times New Roman" panose="02020603050405020304" pitchFamily="18" charset="0"/>
              </a:rPr>
              <a:t> Варвара Федоровна</a:t>
            </a:r>
            <a:endParaRPr lang="sah-RU" sz="3600" b="1" i="1" dirty="0">
              <a:solidFill>
                <a:srgbClr val="FF000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242596" y="973481"/>
            <a:ext cx="7529804" cy="5206480"/>
          </a:xfrm>
        </p:spPr>
        <p:txBody>
          <a:bodyPr>
            <a:noAutofit/>
          </a:bodyPr>
          <a:lstStyle/>
          <a:p>
            <a:pPr algn="just"/>
            <a:r>
              <a:rPr lang="ru-RU" b="1" i="1" dirty="0" smtClean="0">
                <a:solidFill>
                  <a:srgbClr val="7030A0"/>
                </a:solidFill>
              </a:rPr>
              <a:t> </a:t>
            </a:r>
            <a:endParaRPr lang="sah-RU" b="1" i="1" dirty="0">
              <a:solidFill>
                <a:srgbClr val="7030A0"/>
              </a:solidFill>
            </a:endParaRPr>
          </a:p>
          <a:p>
            <a:pPr algn="just"/>
            <a:r>
              <a:rPr lang="ru-RU" b="1" i="1" dirty="0">
                <a:solidFill>
                  <a:srgbClr val="7030A0"/>
                </a:solidFill>
              </a:rPr>
              <a:t> </a:t>
            </a:r>
            <a:endParaRPr lang="sah-RU" b="1" i="1" dirty="0">
              <a:solidFill>
                <a:srgbClr val="7030A0"/>
              </a:solidFill>
            </a:endParaRPr>
          </a:p>
          <a:p>
            <a:pPr algn="just"/>
            <a:r>
              <a:rPr lang="ru-RU" b="1" i="1" dirty="0">
                <a:solidFill>
                  <a:srgbClr val="7030A0"/>
                </a:solidFill>
                <a:latin typeface="Times New Roman" panose="02020603050405020304" pitchFamily="18" charset="0"/>
                <a:cs typeface="Times New Roman" panose="02020603050405020304" pitchFamily="18" charset="0"/>
              </a:rPr>
              <a:t>Родилась Варвара Федоровна в 1926 году в </a:t>
            </a:r>
            <a:r>
              <a:rPr lang="ru-RU" b="1" i="1" dirty="0" smtClean="0">
                <a:solidFill>
                  <a:srgbClr val="7030A0"/>
                </a:solidFill>
                <a:latin typeface="Times New Roman" panose="02020603050405020304" pitchFamily="18" charset="0"/>
                <a:cs typeface="Times New Roman" panose="02020603050405020304" pitchFamily="18" charset="0"/>
              </a:rPr>
              <a:t>наслеге </a:t>
            </a:r>
            <a:r>
              <a:rPr lang="ru-RU" b="1" i="1" dirty="0" err="1">
                <a:solidFill>
                  <a:srgbClr val="7030A0"/>
                </a:solidFill>
                <a:latin typeface="Times New Roman" panose="02020603050405020304" pitchFamily="18" charset="0"/>
                <a:cs typeface="Times New Roman" panose="02020603050405020304" pitchFamily="18" charset="0"/>
              </a:rPr>
              <a:t>Хатылы</a:t>
            </a:r>
            <a:r>
              <a:rPr lang="ru-RU" b="1" i="1" dirty="0">
                <a:solidFill>
                  <a:srgbClr val="7030A0"/>
                </a:solidFill>
                <a:latin typeface="Times New Roman" panose="02020603050405020304" pitchFamily="18" charset="0"/>
                <a:cs typeface="Times New Roman" panose="02020603050405020304" pitchFamily="18" charset="0"/>
              </a:rPr>
              <a:t>. Мать Вари рано умерла, девочка </a:t>
            </a:r>
            <a:r>
              <a:rPr lang="ru-RU" b="1" i="1" dirty="0" smtClean="0">
                <a:solidFill>
                  <a:srgbClr val="7030A0"/>
                </a:solidFill>
                <a:latin typeface="Times New Roman" panose="02020603050405020304" pitchFamily="18" charset="0"/>
                <a:cs typeface="Times New Roman" panose="02020603050405020304" pitchFamily="18" charset="0"/>
              </a:rPr>
              <a:t>осталась </a:t>
            </a:r>
            <a:r>
              <a:rPr lang="ru-RU" b="1" i="1" dirty="0">
                <a:solidFill>
                  <a:srgbClr val="7030A0"/>
                </a:solidFill>
                <a:latin typeface="Times New Roman" panose="02020603050405020304" pitchFamily="18" charset="0"/>
                <a:cs typeface="Times New Roman" panose="02020603050405020304" pitchFamily="18" charset="0"/>
              </a:rPr>
              <a:t>с отцом. Варвара рано стала помощницей отца. Девочка не смогла учиться, стала работать в колхозе. В годы войны с родными была перевезена в </a:t>
            </a:r>
            <a:r>
              <a:rPr lang="ru-RU" b="1" i="1" dirty="0" err="1">
                <a:solidFill>
                  <a:srgbClr val="7030A0"/>
                </a:solidFill>
                <a:latin typeface="Times New Roman" panose="02020603050405020304" pitchFamily="18" charset="0"/>
                <a:cs typeface="Times New Roman" panose="02020603050405020304" pitchFamily="18" charset="0"/>
              </a:rPr>
              <a:t>Кобяйский</a:t>
            </a:r>
            <a:r>
              <a:rPr lang="ru-RU" b="1" i="1" dirty="0">
                <a:solidFill>
                  <a:srgbClr val="7030A0"/>
                </a:solidFill>
                <a:latin typeface="Times New Roman" panose="02020603050405020304" pitchFamily="18" charset="0"/>
                <a:cs typeface="Times New Roman" panose="02020603050405020304" pitchFamily="18" charset="0"/>
              </a:rPr>
              <a:t> район. Наравне со взрослыми </a:t>
            </a:r>
            <a:r>
              <a:rPr lang="ru-RU" b="1" i="1" dirty="0" smtClean="0">
                <a:solidFill>
                  <a:srgbClr val="7030A0"/>
                </a:solidFill>
                <a:latin typeface="Times New Roman" panose="02020603050405020304" pitchFamily="18" charset="0"/>
                <a:cs typeface="Times New Roman" panose="02020603050405020304" pitchFamily="18" charset="0"/>
              </a:rPr>
              <a:t>рыбачила</a:t>
            </a:r>
            <a:r>
              <a:rPr lang="ru-RU" b="1" i="1" dirty="0">
                <a:solidFill>
                  <a:srgbClr val="7030A0"/>
                </a:solidFill>
                <a:latin typeface="Times New Roman" panose="02020603050405020304" pitchFamily="18" charset="0"/>
                <a:cs typeface="Times New Roman" panose="02020603050405020304" pitchFamily="18" charset="0"/>
              </a:rPr>
              <a:t>. После войны, в 1947 году, вышла замуж за </a:t>
            </a:r>
            <a:r>
              <a:rPr lang="ru-RU" b="1" i="1" dirty="0" err="1">
                <a:solidFill>
                  <a:srgbClr val="7030A0"/>
                </a:solidFill>
                <a:latin typeface="Times New Roman" panose="02020603050405020304" pitchFamily="18" charset="0"/>
                <a:cs typeface="Times New Roman" panose="02020603050405020304" pitchFamily="18" charset="0"/>
              </a:rPr>
              <a:t>Пермякова</a:t>
            </a:r>
            <a:r>
              <a:rPr lang="ru-RU" b="1" i="1" dirty="0">
                <a:solidFill>
                  <a:srgbClr val="7030A0"/>
                </a:solidFill>
                <a:latin typeface="Times New Roman" panose="02020603050405020304" pitchFamily="18" charset="0"/>
                <a:cs typeface="Times New Roman" panose="02020603050405020304" pitchFamily="18" charset="0"/>
              </a:rPr>
              <a:t> Михаила Ивановича. Молодые люди переехали в </a:t>
            </a:r>
            <a:r>
              <a:rPr lang="ru-RU" b="1" i="1" dirty="0" err="1">
                <a:solidFill>
                  <a:srgbClr val="7030A0"/>
                </a:solidFill>
                <a:latin typeface="Times New Roman" panose="02020603050405020304" pitchFamily="18" charset="0"/>
                <a:cs typeface="Times New Roman" panose="02020603050405020304" pitchFamily="18" charset="0"/>
              </a:rPr>
              <a:t>Мугудай</a:t>
            </a:r>
            <a:r>
              <a:rPr lang="ru-RU" b="1" i="1" dirty="0">
                <a:solidFill>
                  <a:srgbClr val="7030A0"/>
                </a:solidFill>
                <a:latin typeface="Times New Roman" panose="02020603050405020304" pitchFamily="18" charset="0"/>
                <a:cs typeface="Times New Roman" panose="02020603050405020304" pitchFamily="18" charset="0"/>
              </a:rPr>
              <a:t>, на </a:t>
            </a:r>
            <a:r>
              <a:rPr lang="ru-RU" b="1" i="1" dirty="0" smtClean="0">
                <a:solidFill>
                  <a:srgbClr val="7030A0"/>
                </a:solidFill>
                <a:latin typeface="Times New Roman" panose="02020603050405020304" pitchFamily="18" charset="0"/>
                <a:cs typeface="Times New Roman" panose="02020603050405020304" pitchFamily="18" charset="0"/>
              </a:rPr>
              <a:t>родину мужа. </a:t>
            </a:r>
            <a:r>
              <a:rPr lang="ru-RU" b="1" i="1" dirty="0">
                <a:solidFill>
                  <a:srgbClr val="7030A0"/>
                </a:solidFill>
                <a:latin typeface="Times New Roman" panose="02020603050405020304" pitchFamily="18" charset="0"/>
                <a:cs typeface="Times New Roman" panose="02020603050405020304" pitchFamily="18" charset="0"/>
              </a:rPr>
              <a:t>Здесь она 5 лет работала дояркой, потом еще выращивала </a:t>
            </a:r>
            <a:r>
              <a:rPr lang="ru-RU" b="1" i="1" dirty="0" smtClean="0">
                <a:solidFill>
                  <a:srgbClr val="7030A0"/>
                </a:solidFill>
                <a:latin typeface="Times New Roman" panose="02020603050405020304" pitchFamily="18" charset="0"/>
                <a:cs typeface="Times New Roman" panose="02020603050405020304" pitchFamily="18" charset="0"/>
              </a:rPr>
              <a:t>молодняк</a:t>
            </a:r>
            <a:r>
              <a:rPr lang="ru-RU" b="1" i="1" dirty="0">
                <a:solidFill>
                  <a:srgbClr val="7030A0"/>
                </a:solidFill>
                <a:latin typeface="Times New Roman" panose="02020603050405020304" pitchFamily="18" charset="0"/>
                <a:cs typeface="Times New Roman" panose="02020603050405020304" pitchFamily="18" charset="0"/>
              </a:rPr>
              <a:t>, присматривала за кроликами. </a:t>
            </a:r>
            <a:r>
              <a:rPr lang="ru-RU" b="1" i="1" dirty="0" err="1" smtClean="0">
                <a:solidFill>
                  <a:srgbClr val="7030A0"/>
                </a:solidFill>
                <a:latin typeface="Times New Roman" panose="02020603050405020304" pitchFamily="18" charset="0"/>
                <a:cs typeface="Times New Roman" panose="02020603050405020304" pitchFamily="18" charset="0"/>
              </a:rPr>
              <a:t>Пермяковы</a:t>
            </a:r>
            <a:r>
              <a:rPr lang="ru-RU" b="1" i="1" dirty="0" smtClean="0">
                <a:solidFill>
                  <a:srgbClr val="7030A0"/>
                </a:solidFill>
                <a:latin typeface="Times New Roman" panose="02020603050405020304" pitchFamily="18" charset="0"/>
                <a:cs typeface="Times New Roman" panose="02020603050405020304" pitchFamily="18" charset="0"/>
              </a:rPr>
              <a:t> родили и вырастили 10 детей.</a:t>
            </a:r>
            <a:r>
              <a:rPr lang="ru-RU" b="1" i="1" dirty="0">
                <a:solidFill>
                  <a:srgbClr val="7030A0"/>
                </a:solidFill>
                <a:latin typeface="Times New Roman" panose="02020603050405020304" pitchFamily="18" charset="0"/>
                <a:cs typeface="Times New Roman" panose="02020603050405020304" pitchFamily="18" charset="0"/>
              </a:rPr>
              <a:t> </a:t>
            </a:r>
            <a:endParaRPr lang="sah-RU" b="1" i="1" dirty="0">
              <a:solidFill>
                <a:srgbClr val="7030A0"/>
              </a:solidFill>
              <a:latin typeface="Times New Roman" panose="02020603050405020304" pitchFamily="18" charset="0"/>
              <a:cs typeface="Times New Roman" panose="02020603050405020304" pitchFamily="18" charset="0"/>
            </a:endParaRPr>
          </a:p>
          <a:p>
            <a:pPr algn="just"/>
            <a:r>
              <a:rPr lang="ru-RU" b="1" i="1" dirty="0">
                <a:solidFill>
                  <a:srgbClr val="7030A0"/>
                </a:solidFill>
                <a:latin typeface="Times New Roman" panose="02020603050405020304" pitchFamily="18" charset="0"/>
                <a:cs typeface="Times New Roman" panose="02020603050405020304" pitchFamily="18" charset="0"/>
              </a:rPr>
              <a:t>Мать-героиня </a:t>
            </a:r>
            <a:r>
              <a:rPr lang="ru-RU" b="1" i="1" dirty="0" err="1" smtClean="0">
                <a:solidFill>
                  <a:srgbClr val="7030A0"/>
                </a:solidFill>
                <a:latin typeface="Times New Roman" panose="02020603050405020304" pitchFamily="18" charset="0"/>
                <a:cs typeface="Times New Roman" panose="02020603050405020304" pitchFamily="18" charset="0"/>
              </a:rPr>
              <a:t>ущла</a:t>
            </a:r>
            <a:r>
              <a:rPr lang="ru-RU" b="1" i="1" dirty="0" smtClean="0">
                <a:solidFill>
                  <a:srgbClr val="7030A0"/>
                </a:solidFill>
                <a:latin typeface="Times New Roman" panose="02020603050405020304" pitchFamily="18" charset="0"/>
                <a:cs typeface="Times New Roman" panose="02020603050405020304" pitchFamily="18" charset="0"/>
              </a:rPr>
              <a:t> из жизни в 2010 году.</a:t>
            </a:r>
            <a:endParaRPr lang="sah-RU" b="1" i="1" dirty="0">
              <a:solidFill>
                <a:srgbClr val="7030A0"/>
              </a:solidFill>
              <a:latin typeface="Times New Roman" panose="02020603050405020304" pitchFamily="18" charset="0"/>
              <a:cs typeface="Times New Roman" panose="02020603050405020304" pitchFamily="18" charset="0"/>
            </a:endParaRPr>
          </a:p>
          <a:p>
            <a:pPr algn="just"/>
            <a:r>
              <a:rPr lang="ru-RU" b="1" i="1" dirty="0" smtClean="0">
                <a:solidFill>
                  <a:srgbClr val="7030A0"/>
                </a:solidFill>
                <a:latin typeface="Times New Roman" panose="02020603050405020304" pitchFamily="18" charset="0"/>
                <a:cs typeface="Times New Roman" panose="02020603050405020304" pitchFamily="18" charset="0"/>
              </a:rPr>
              <a:t>У большой семьи </a:t>
            </a:r>
            <a:r>
              <a:rPr lang="ru-RU" b="1" i="1" dirty="0" err="1" smtClean="0">
                <a:solidFill>
                  <a:srgbClr val="7030A0"/>
                </a:solidFill>
                <a:latin typeface="Times New Roman" panose="02020603050405020304" pitchFamily="18" charset="0"/>
                <a:cs typeface="Times New Roman" panose="02020603050405020304" pitchFamily="18" charset="0"/>
              </a:rPr>
              <a:t>Пермяковых</a:t>
            </a:r>
            <a:r>
              <a:rPr lang="ru-RU" b="1" i="1" dirty="0" smtClean="0">
                <a:solidFill>
                  <a:srgbClr val="7030A0"/>
                </a:solidFill>
                <a:latin typeface="Times New Roman" panose="02020603050405020304" pitchFamily="18" charset="0"/>
                <a:cs typeface="Times New Roman" panose="02020603050405020304" pitchFamily="18" charset="0"/>
              </a:rPr>
              <a:t> есть традиция - любят собираться в родительском балагане. И вспоминать детство.</a:t>
            </a:r>
            <a:endParaRPr lang="sah-RU" b="1" i="1" dirty="0">
              <a:solidFill>
                <a:srgbClr val="7030A0"/>
              </a:solidFill>
              <a:latin typeface="Times New Roman" panose="02020603050405020304" pitchFamily="18" charset="0"/>
              <a:cs typeface="Times New Roman" panose="02020603050405020304" pitchFamily="18" charset="0"/>
            </a:endParaRPr>
          </a:p>
          <a:p>
            <a:pPr algn="just"/>
            <a:r>
              <a:rPr lang="ru-RU" b="1" i="1" dirty="0">
                <a:solidFill>
                  <a:srgbClr val="7030A0"/>
                </a:solidFill>
                <a:latin typeface="Times New Roman" panose="02020603050405020304" pitchFamily="18" charset="0"/>
                <a:cs typeface="Times New Roman" panose="02020603050405020304" pitchFamily="18" charset="0"/>
              </a:rPr>
              <a:t> </a:t>
            </a:r>
            <a:endParaRPr lang="sah-RU" b="1" i="1" dirty="0">
              <a:solidFill>
                <a:srgbClr val="7030A0"/>
              </a:solidFill>
              <a:latin typeface="Times New Roman" panose="02020603050405020304" pitchFamily="18" charset="0"/>
              <a:cs typeface="Times New Roman" panose="02020603050405020304" pitchFamily="18" charset="0"/>
            </a:endParaRPr>
          </a:p>
          <a:p>
            <a:pPr algn="just"/>
            <a:endParaRPr lang="sah-RU" b="1" i="1" dirty="0">
              <a:solidFill>
                <a:srgbClr val="7030A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5358" t="5010" r="3240" b="5074"/>
          <a:stretch/>
        </p:blipFill>
        <p:spPr>
          <a:xfrm rot="10800000">
            <a:off x="7995432" y="1241255"/>
            <a:ext cx="3970314" cy="5454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8247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33266"/>
            <a:ext cx="10901956" cy="1007706"/>
          </a:xfrm>
        </p:spPr>
        <p:txBody>
          <a:bodyPr>
            <a:normAutofit/>
          </a:bodyPr>
          <a:lstStyle/>
          <a:p>
            <a:pPr algn="ctr"/>
            <a:r>
              <a:rPr lang="ru-RU" b="1" i="1" dirty="0" err="1" smtClean="0">
                <a:solidFill>
                  <a:srgbClr val="FF0000"/>
                </a:solidFill>
                <a:latin typeface="Times New Roman" panose="02020603050405020304" pitchFamily="18" charset="0"/>
                <a:cs typeface="Times New Roman" panose="02020603050405020304" pitchFamily="18" charset="0"/>
              </a:rPr>
              <a:t>Пермякова</a:t>
            </a:r>
            <a:r>
              <a:rPr lang="ru-RU" b="1" i="1" dirty="0" smtClean="0">
                <a:solidFill>
                  <a:srgbClr val="FF0000"/>
                </a:solidFill>
                <a:latin typeface="Times New Roman" panose="02020603050405020304" pitchFamily="18" charset="0"/>
                <a:cs typeface="Times New Roman" panose="02020603050405020304" pitchFamily="18" charset="0"/>
              </a:rPr>
              <a:t> Екатерина </a:t>
            </a:r>
            <a:r>
              <a:rPr lang="ru-RU" b="1" i="1" dirty="0" err="1" smtClean="0">
                <a:solidFill>
                  <a:srgbClr val="FF0000"/>
                </a:solidFill>
                <a:latin typeface="Times New Roman" panose="02020603050405020304" pitchFamily="18" charset="0"/>
                <a:cs typeface="Times New Roman" panose="02020603050405020304" pitchFamily="18" charset="0"/>
              </a:rPr>
              <a:t>Гаврильевна</a:t>
            </a:r>
            <a:endParaRPr lang="sah-RU" b="1" i="1" dirty="0">
              <a:solidFill>
                <a:srgbClr val="FF000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l="25968" t="31342" r="21699" b="41727"/>
          <a:stretch/>
        </p:blipFill>
        <p:spPr>
          <a:xfrm rot="16200000">
            <a:off x="-252109" y="1967598"/>
            <a:ext cx="4982546" cy="3529292"/>
          </a:xfrm>
          <a:prstGeom prst="rect">
            <a:avLst/>
          </a:prstGeom>
          <a:ln>
            <a:noFill/>
          </a:ln>
          <a:effectLst>
            <a:outerShdw blurRad="292100" dist="139700" dir="2700000" algn="tl" rotWithShape="0">
              <a:srgbClr val="333333">
                <a:alpha val="65000"/>
              </a:srgbClr>
            </a:outerShdw>
          </a:effectLst>
        </p:spPr>
      </p:pic>
      <p:sp>
        <p:nvSpPr>
          <p:cNvPr id="6" name="Объект 5"/>
          <p:cNvSpPr>
            <a:spLocks noGrp="1"/>
          </p:cNvSpPr>
          <p:nvPr>
            <p:ph idx="1"/>
          </p:nvPr>
        </p:nvSpPr>
        <p:spPr>
          <a:xfrm>
            <a:off x="4590661" y="1800808"/>
            <a:ext cx="6036906" cy="5057192"/>
          </a:xfrm>
        </p:spPr>
        <p:txBody>
          <a:bodyPr>
            <a:noAutofit/>
          </a:bodyPr>
          <a:lstStyle/>
          <a:p>
            <a:pPr marL="0" indent="0" algn="just">
              <a:buNone/>
            </a:pPr>
            <a:r>
              <a:rPr lang="ru-RU" b="1" i="1" dirty="0" smtClean="0">
                <a:solidFill>
                  <a:srgbClr val="7030A0"/>
                </a:solidFill>
                <a:latin typeface="Times New Roman" panose="02020603050405020304" pitchFamily="18" charset="0"/>
                <a:cs typeface="Times New Roman" panose="02020603050405020304" pitchFamily="18" charset="0"/>
              </a:rPr>
              <a:t>Екатерина </a:t>
            </a:r>
            <a:r>
              <a:rPr lang="ru-RU" b="1" i="1" dirty="0" err="1">
                <a:solidFill>
                  <a:srgbClr val="7030A0"/>
                </a:solidFill>
                <a:latin typeface="Times New Roman" panose="02020603050405020304" pitchFamily="18" charset="0"/>
                <a:cs typeface="Times New Roman" panose="02020603050405020304" pitchFamily="18" charset="0"/>
              </a:rPr>
              <a:t>Гаврильевна</a:t>
            </a:r>
            <a:r>
              <a:rPr lang="ru-RU" b="1" i="1" dirty="0">
                <a:solidFill>
                  <a:srgbClr val="7030A0"/>
                </a:solidFill>
                <a:latin typeface="Times New Roman" panose="02020603050405020304" pitchFamily="18" charset="0"/>
                <a:cs typeface="Times New Roman" panose="02020603050405020304" pitchFamily="18" charset="0"/>
              </a:rPr>
              <a:t> родилась в 1934 году. Отец девочки умер, когда ей было 2 года. Девочка с матерью пережили и перенесли тяготы и </a:t>
            </a:r>
            <a:r>
              <a:rPr lang="ru-RU" b="1" i="1" dirty="0" err="1" smtClean="0">
                <a:solidFill>
                  <a:srgbClr val="7030A0"/>
                </a:solidFill>
                <a:latin typeface="Times New Roman" panose="02020603050405020304" pitchFamily="18" charset="0"/>
                <a:cs typeface="Times New Roman" panose="02020603050405020304" pitchFamily="18" charset="0"/>
              </a:rPr>
              <a:t>полусиротской</a:t>
            </a:r>
            <a:r>
              <a:rPr lang="ru-RU" b="1" i="1" dirty="0" smtClean="0">
                <a:solidFill>
                  <a:srgbClr val="7030A0"/>
                </a:solidFill>
                <a:latin typeface="Times New Roman" panose="02020603050405020304" pitchFamily="18" charset="0"/>
                <a:cs typeface="Times New Roman" panose="02020603050405020304" pitchFamily="18" charset="0"/>
              </a:rPr>
              <a:t> </a:t>
            </a:r>
            <a:r>
              <a:rPr lang="ru-RU" b="1" i="1" dirty="0">
                <a:solidFill>
                  <a:srgbClr val="7030A0"/>
                </a:solidFill>
                <a:latin typeface="Times New Roman" panose="02020603050405020304" pitchFamily="18" charset="0"/>
                <a:cs typeface="Times New Roman" panose="02020603050405020304" pitchFamily="18" charset="0"/>
              </a:rPr>
              <a:t>жизни, и лихолетье военной поры. </a:t>
            </a:r>
            <a:r>
              <a:rPr lang="ru-RU" b="1" i="1" dirty="0" smtClean="0">
                <a:solidFill>
                  <a:srgbClr val="7030A0"/>
                </a:solidFill>
                <a:latin typeface="Times New Roman" panose="02020603050405020304" pitchFamily="18" charset="0"/>
                <a:cs typeface="Times New Roman" panose="02020603050405020304" pitchFamily="18" charset="0"/>
              </a:rPr>
              <a:t>Поэтому </a:t>
            </a:r>
            <a:r>
              <a:rPr lang="ru-RU" b="1" i="1" dirty="0">
                <a:solidFill>
                  <a:srgbClr val="7030A0"/>
                </a:solidFill>
                <a:latin typeface="Times New Roman" panose="02020603050405020304" pitchFamily="18" charset="0"/>
                <a:cs typeface="Times New Roman" panose="02020603050405020304" pitchFamily="18" charset="0"/>
              </a:rPr>
              <a:t>она с ранних лет стала самостоятельным </a:t>
            </a:r>
            <a:r>
              <a:rPr lang="ru-RU" b="1" i="1" dirty="0" smtClean="0">
                <a:solidFill>
                  <a:srgbClr val="7030A0"/>
                </a:solidFill>
                <a:latin typeface="Times New Roman" panose="02020603050405020304" pitchFamily="18" charset="0"/>
                <a:cs typeface="Times New Roman" panose="02020603050405020304" pitchFamily="18" charset="0"/>
              </a:rPr>
              <a:t>человеком</a:t>
            </a:r>
            <a:r>
              <a:rPr lang="ru-RU" b="1" i="1" dirty="0">
                <a:solidFill>
                  <a:srgbClr val="7030A0"/>
                </a:solidFill>
                <a:latin typeface="Times New Roman" panose="02020603050405020304" pitchFamily="18" charset="0"/>
                <a:cs typeface="Times New Roman" panose="02020603050405020304" pitchFamily="18" charset="0"/>
              </a:rPr>
              <a:t>. Рано вышла замуж. С мужем Петром </a:t>
            </a:r>
            <a:r>
              <a:rPr lang="ru-RU" b="1" i="1" dirty="0" smtClean="0">
                <a:solidFill>
                  <a:srgbClr val="7030A0"/>
                </a:solidFill>
                <a:latin typeface="Times New Roman" panose="02020603050405020304" pitchFamily="18" charset="0"/>
                <a:cs typeface="Times New Roman" panose="02020603050405020304" pitchFamily="18" charset="0"/>
              </a:rPr>
              <a:t>Ивановичем </a:t>
            </a:r>
            <a:r>
              <a:rPr lang="ru-RU" b="1" i="1" dirty="0">
                <a:solidFill>
                  <a:srgbClr val="7030A0"/>
                </a:solidFill>
                <a:latin typeface="Times New Roman" panose="02020603050405020304" pitchFamily="18" charset="0"/>
                <a:cs typeface="Times New Roman" panose="02020603050405020304" pitchFamily="18" charset="0"/>
              </a:rPr>
              <a:t>родили 10 детей. Но судьба нанесла им страшный удар умерла от несчастного случая старшая дочь. Она оставила родителям дочь, </a:t>
            </a:r>
            <a:r>
              <a:rPr lang="ru-RU" b="1" i="1" dirty="0" smtClean="0">
                <a:solidFill>
                  <a:srgbClr val="7030A0"/>
                </a:solidFill>
                <a:latin typeface="Times New Roman" panose="02020603050405020304" pitchFamily="18" charset="0"/>
                <a:cs typeface="Times New Roman" panose="02020603050405020304" pitchFamily="18" charset="0"/>
              </a:rPr>
              <a:t>которую </a:t>
            </a:r>
            <a:r>
              <a:rPr lang="ru-RU" b="1" i="1" dirty="0">
                <a:solidFill>
                  <a:srgbClr val="7030A0"/>
                </a:solidFill>
                <a:latin typeface="Times New Roman" panose="02020603050405020304" pitchFamily="18" charset="0"/>
                <a:cs typeface="Times New Roman" panose="02020603050405020304" pitchFamily="18" charset="0"/>
              </a:rPr>
              <a:t>они воспитали и </a:t>
            </a:r>
            <a:r>
              <a:rPr lang="ru-RU" b="1" i="1" dirty="0" smtClean="0">
                <a:solidFill>
                  <a:srgbClr val="7030A0"/>
                </a:solidFill>
                <a:latin typeface="Times New Roman" panose="02020603050405020304" pitchFamily="18" charset="0"/>
                <a:cs typeface="Times New Roman" panose="02020603050405020304" pitchFamily="18" charset="0"/>
              </a:rPr>
              <a:t>вырастили.</a:t>
            </a:r>
            <a:r>
              <a:rPr lang="ru-RU" b="1" i="1" dirty="0">
                <a:solidFill>
                  <a:srgbClr val="7030A0"/>
                </a:solidFill>
                <a:latin typeface="Times New Roman" panose="02020603050405020304" pitchFamily="18" charset="0"/>
                <a:cs typeface="Times New Roman" panose="02020603050405020304" pitchFamily="18" charset="0"/>
              </a:rPr>
              <a:t> </a:t>
            </a:r>
            <a:endParaRPr lang="sah-RU" b="1" i="1" dirty="0">
              <a:solidFill>
                <a:srgbClr val="7030A0"/>
              </a:solidFill>
              <a:latin typeface="Times New Roman" panose="02020603050405020304" pitchFamily="18" charset="0"/>
              <a:cs typeface="Times New Roman" panose="02020603050405020304" pitchFamily="18" charset="0"/>
            </a:endParaRPr>
          </a:p>
          <a:p>
            <a:pPr marL="0" indent="0" algn="just">
              <a:buNone/>
            </a:pPr>
            <a:r>
              <a:rPr lang="ru-RU" b="1" i="1" dirty="0" smtClean="0">
                <a:solidFill>
                  <a:srgbClr val="7030A0"/>
                </a:solidFill>
                <a:latin typeface="Times New Roman" panose="02020603050405020304" pitchFamily="18" charset="0"/>
                <a:cs typeface="Times New Roman" panose="02020603050405020304" pitchFamily="18" charset="0"/>
              </a:rPr>
              <a:t>Разлетелись, </a:t>
            </a:r>
            <a:r>
              <a:rPr lang="ru-RU" b="1" i="1" dirty="0">
                <a:solidFill>
                  <a:srgbClr val="7030A0"/>
                </a:solidFill>
                <a:latin typeface="Times New Roman" panose="02020603050405020304" pitchFamily="18" charset="0"/>
                <a:cs typeface="Times New Roman" panose="02020603050405020304" pitchFamily="18" charset="0"/>
              </a:rPr>
              <a:t>разъехались дети</a:t>
            </a:r>
            <a:r>
              <a:rPr lang="ru-RU" b="1" i="1" dirty="0" smtClean="0">
                <a:solidFill>
                  <a:srgbClr val="7030A0"/>
                </a:solidFill>
                <a:latin typeface="Times New Roman" panose="02020603050405020304" pitchFamily="18" charset="0"/>
                <a:cs typeface="Times New Roman" panose="02020603050405020304" pitchFamily="18" charset="0"/>
              </a:rPr>
              <a:t>, но </a:t>
            </a:r>
            <a:r>
              <a:rPr lang="ru-RU" b="1" i="1" dirty="0">
                <a:solidFill>
                  <a:srgbClr val="7030A0"/>
                </a:solidFill>
                <a:latin typeface="Times New Roman" panose="02020603050405020304" pitchFamily="18" charset="0"/>
                <a:cs typeface="Times New Roman" panose="02020603050405020304" pitchFamily="18" charset="0"/>
              </a:rPr>
              <a:t>не забывают </a:t>
            </a:r>
            <a:r>
              <a:rPr lang="ru-RU" b="1" i="1" dirty="0" smtClean="0">
                <a:solidFill>
                  <a:srgbClr val="7030A0"/>
                </a:solidFill>
                <a:latin typeface="Times New Roman" panose="02020603050405020304" pitchFamily="18" charset="0"/>
                <a:cs typeface="Times New Roman" panose="02020603050405020304" pitchFamily="18" charset="0"/>
              </a:rPr>
              <a:t>мать, постоянно </a:t>
            </a:r>
            <a:r>
              <a:rPr lang="ru-RU" b="1" i="1" dirty="0">
                <a:solidFill>
                  <a:srgbClr val="7030A0"/>
                </a:solidFill>
                <a:latin typeface="Times New Roman" panose="02020603050405020304" pitchFamily="18" charset="0"/>
                <a:cs typeface="Times New Roman" panose="02020603050405020304" pitchFamily="18" charset="0"/>
              </a:rPr>
              <a:t>держат связь, приезжают, помогают.</a:t>
            </a:r>
            <a:endParaRPr lang="sah-RU" b="1" i="1" dirty="0">
              <a:solidFill>
                <a:srgbClr val="7030A0"/>
              </a:solidFill>
              <a:latin typeface="Times New Roman" panose="02020603050405020304" pitchFamily="18" charset="0"/>
              <a:cs typeface="Times New Roman" panose="02020603050405020304" pitchFamily="18" charset="0"/>
            </a:endParaRPr>
          </a:p>
          <a:p>
            <a:pPr marL="0" indent="0" algn="just">
              <a:buNone/>
            </a:pPr>
            <a:r>
              <a:rPr lang="ru-RU" b="1" i="1" dirty="0" smtClean="0">
                <a:solidFill>
                  <a:srgbClr val="7030A0"/>
                </a:solidFill>
                <a:latin typeface="Times New Roman" panose="02020603050405020304" pitchFamily="18" charset="0"/>
                <a:cs typeface="Times New Roman" panose="02020603050405020304" pitchFamily="18" charset="0"/>
              </a:rPr>
              <a:t>Мать-героиня </a:t>
            </a:r>
            <a:r>
              <a:rPr lang="ru-RU" b="1" i="1" dirty="0">
                <a:solidFill>
                  <a:srgbClr val="7030A0"/>
                </a:solidFill>
                <a:latin typeface="Times New Roman" panose="02020603050405020304" pitchFamily="18" charset="0"/>
                <a:cs typeface="Times New Roman" panose="02020603050405020304" pitchFamily="18" charset="0"/>
              </a:rPr>
              <a:t>Екатерина </a:t>
            </a:r>
            <a:r>
              <a:rPr lang="ru-RU" b="1" i="1" dirty="0" err="1">
                <a:solidFill>
                  <a:srgbClr val="7030A0"/>
                </a:solidFill>
                <a:latin typeface="Times New Roman" panose="02020603050405020304" pitchFamily="18" charset="0"/>
                <a:cs typeface="Times New Roman" panose="02020603050405020304" pitchFamily="18" charset="0"/>
              </a:rPr>
              <a:t>Гаврильевна</a:t>
            </a:r>
            <a:r>
              <a:rPr lang="ru-RU" b="1" i="1" dirty="0">
                <a:solidFill>
                  <a:srgbClr val="7030A0"/>
                </a:solidFill>
                <a:latin typeface="Times New Roman" panose="02020603050405020304" pitchFamily="18" charset="0"/>
                <a:cs typeface="Times New Roman" panose="02020603050405020304" pitchFamily="18" charset="0"/>
              </a:rPr>
              <a:t> живет в с. </a:t>
            </a:r>
            <a:r>
              <a:rPr lang="ru-RU" b="1" i="1" dirty="0" smtClean="0">
                <a:solidFill>
                  <a:srgbClr val="7030A0"/>
                </a:solidFill>
                <a:latin typeface="Times New Roman" panose="02020603050405020304" pitchFamily="18" charset="0"/>
                <a:cs typeface="Times New Roman" panose="02020603050405020304" pitchFamily="18" charset="0"/>
              </a:rPr>
              <a:t>Чурапча </a:t>
            </a:r>
            <a:r>
              <a:rPr lang="ru-RU" b="1" i="1" dirty="0" err="1" smtClean="0">
                <a:solidFill>
                  <a:srgbClr val="7030A0"/>
                </a:solidFill>
                <a:latin typeface="Times New Roman" panose="02020603050405020304" pitchFamily="18" charset="0"/>
                <a:cs typeface="Times New Roman" panose="02020603050405020304" pitchFamily="18" charset="0"/>
              </a:rPr>
              <a:t>Чурапчинского</a:t>
            </a:r>
            <a:r>
              <a:rPr lang="ru-RU" b="1" i="1" dirty="0" smtClean="0">
                <a:solidFill>
                  <a:srgbClr val="7030A0"/>
                </a:solidFill>
                <a:latin typeface="Times New Roman" panose="02020603050405020304" pitchFamily="18" charset="0"/>
                <a:cs typeface="Times New Roman" panose="02020603050405020304" pitchFamily="18" charset="0"/>
              </a:rPr>
              <a:t> улуса.</a:t>
            </a:r>
            <a:endParaRPr lang="sah-RU" b="1" i="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8662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0"/>
            <a:ext cx="8596668" cy="1930400"/>
          </a:xfrm>
        </p:spPr>
        <p:txBody>
          <a:bodyPr/>
          <a:lstStyle/>
          <a:p>
            <a:r>
              <a:rPr lang="ru-RU" b="1" i="1" dirty="0" err="1" smtClean="0">
                <a:solidFill>
                  <a:srgbClr val="FF0000"/>
                </a:solidFill>
                <a:latin typeface="Times New Roman" panose="02020603050405020304" pitchFamily="18" charset="0"/>
                <a:cs typeface="Times New Roman" panose="02020603050405020304" pitchFamily="18" charset="0"/>
              </a:rPr>
              <a:t>Пермякова</a:t>
            </a:r>
            <a:r>
              <a:rPr lang="ru-RU" b="1" i="1" dirty="0" smtClean="0">
                <a:solidFill>
                  <a:srgbClr val="FF0000"/>
                </a:solidFill>
                <a:latin typeface="Times New Roman" panose="02020603050405020304" pitchFamily="18" charset="0"/>
                <a:cs typeface="Times New Roman" panose="02020603050405020304" pitchFamily="18" charset="0"/>
              </a:rPr>
              <a:t> Марфа Иннокентьевна</a:t>
            </a:r>
            <a:endParaRPr lang="sah-RU" b="1" i="1" dirty="0">
              <a:solidFill>
                <a:srgbClr val="FF000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9823" t="12768" r="9864" b="54811"/>
          <a:stretch/>
        </p:blipFill>
        <p:spPr>
          <a:xfrm rot="16200000">
            <a:off x="6802863" y="1384662"/>
            <a:ext cx="6203637" cy="3937465"/>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251927" y="-1225351"/>
            <a:ext cx="7371183" cy="7680564"/>
          </a:xfrm>
          <a:prstGeom prst="rect">
            <a:avLst/>
          </a:prstGeom>
        </p:spPr>
        <p:txBody>
          <a:bodyPr wrap="square">
            <a:spAutoFit/>
          </a:bodyPr>
          <a:lstStyle/>
          <a:p>
            <a:pPr>
              <a:lnSpc>
                <a:spcPct val="115000"/>
              </a:lnSpc>
              <a:spcAft>
                <a:spcPts val="800"/>
              </a:spcAft>
            </a:pPr>
            <a:r>
              <a:rPr lang="ru-RU" kern="100" dirty="0" err="1">
                <a:latin typeface="Aptos"/>
                <a:ea typeface="Times New Roman" panose="02020603050405020304" pitchFamily="18" charset="0"/>
                <a:cs typeface="Mangal" panose="02040503050203030202" pitchFamily="18" charset="0"/>
              </a:rPr>
              <a:t>Пермякова</a:t>
            </a:r>
            <a:r>
              <a:rPr lang="ru-RU" kern="100" dirty="0">
                <a:latin typeface="Aptos"/>
                <a:ea typeface="Times New Roman" panose="02020603050405020304" pitchFamily="18" charset="0"/>
                <a:cs typeface="Mangal" panose="02040503050203030202" pitchFamily="18" charset="0"/>
              </a:rPr>
              <a:t> Марфа Иннокентьевна</a:t>
            </a:r>
            <a:endParaRPr lang="sah-RU" kern="100" dirty="0">
              <a:latin typeface="Aptos"/>
              <a:ea typeface="Times New Roman" panose="02020603050405020304" pitchFamily="18" charset="0"/>
              <a:cs typeface="Mangal" panose="02040503050203030202" pitchFamily="18" charset="0"/>
            </a:endParaRPr>
          </a:p>
          <a:p>
            <a:pPr>
              <a:lnSpc>
                <a:spcPct val="115000"/>
              </a:lnSpc>
              <a:spcAft>
                <a:spcPts val="800"/>
              </a:spcAft>
            </a:pPr>
            <a:r>
              <a:rPr lang="ru-RU" kern="100" dirty="0">
                <a:latin typeface="Aptos"/>
                <a:ea typeface="Times New Roman" panose="02020603050405020304" pitchFamily="18" charset="0"/>
                <a:cs typeface="Mangal" panose="02040503050203030202" pitchFamily="18" charset="0"/>
              </a:rPr>
              <a:t> </a:t>
            </a:r>
            <a:endParaRPr lang="sah-RU" kern="100" dirty="0">
              <a:latin typeface="Aptos"/>
              <a:ea typeface="Times New Roman" panose="02020603050405020304" pitchFamily="18" charset="0"/>
              <a:cs typeface="Mangal" panose="02040503050203030202" pitchFamily="18" charset="0"/>
            </a:endParaRPr>
          </a:p>
          <a:p>
            <a:pPr>
              <a:lnSpc>
                <a:spcPct val="115000"/>
              </a:lnSpc>
              <a:spcAft>
                <a:spcPts val="800"/>
              </a:spcAft>
            </a:pPr>
            <a:endParaRPr lang="ru-RU" kern="100" dirty="0" smtClean="0">
              <a:latin typeface="Aptos"/>
              <a:ea typeface="Times New Roman" panose="02020603050405020304" pitchFamily="18" charset="0"/>
              <a:cs typeface="Mangal" panose="02040503050203030202" pitchFamily="18" charset="0"/>
            </a:endParaRPr>
          </a:p>
          <a:p>
            <a:pPr>
              <a:lnSpc>
                <a:spcPct val="115000"/>
              </a:lnSpc>
              <a:spcAft>
                <a:spcPts val="800"/>
              </a:spcAft>
            </a:pPr>
            <a:endParaRPr lang="ru-RU" kern="100" dirty="0">
              <a:latin typeface="Aptos"/>
              <a:ea typeface="Times New Roman" panose="02020603050405020304" pitchFamily="18" charset="0"/>
              <a:cs typeface="Mangal" panose="02040503050203030202" pitchFamily="18" charset="0"/>
            </a:endParaRPr>
          </a:p>
          <a:p>
            <a:pPr algn="just">
              <a:lnSpc>
                <a:spcPct val="115000"/>
              </a:lnSpc>
              <a:spcAft>
                <a:spcPts val="800"/>
              </a:spcAft>
            </a:pPr>
            <a:endParaRPr lang="ru-RU" sz="1600" b="1" i="1" kern="1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r>
              <a:rPr lang="ru-RU" b="1" i="1" kern="1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Марфа </a:t>
            </a:r>
            <a:r>
              <a:rPr lang="ru-RU" b="1" i="1" kern="1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Иннокентьевна родилась в 1928 году. В семье было двое детей, мать с отцом радовались, глядя как подтягивается и взрослеет дочка, как растет не по дням сынок. Но счастливую жизнь этой семьи, как и у многих тысяч людей разбила </a:t>
            </a:r>
            <a:r>
              <a:rPr lang="ru-RU" b="1" i="1" kern="1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война. </a:t>
            </a:r>
            <a:r>
              <a:rPr lang="ru-RU" b="1" i="1" kern="1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Не вернулся с </a:t>
            </a:r>
            <a:r>
              <a:rPr lang="ru-RU" b="1" i="1" kern="1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поля </a:t>
            </a:r>
            <a:r>
              <a:rPr lang="ru-RU" b="1" i="1" kern="1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боя отец, </a:t>
            </a:r>
            <a:r>
              <a:rPr lang="ru-RU" b="1" i="1" kern="1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безобиднейший </a:t>
            </a:r>
            <a:r>
              <a:rPr lang="ru-RU" b="1" i="1" kern="1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тихий человек самой мирной профессии </a:t>
            </a:r>
            <a:r>
              <a:rPr lang="ru-RU" b="1" i="1" kern="1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бухгалтера</a:t>
            </a:r>
            <a:r>
              <a:rPr lang="ru-RU" b="1" i="1" kern="1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Девушка с братом остались одни. Марфа как и все дети войны, не зная усталости работала везде, где были нужны работящие, ловкие руки. Потом кончилась война, жизнь стала входить в мирные русла, игрались свадьбы, рождались дети. В 1947 году сыграли свадьбу молодые </a:t>
            </a:r>
            <a:r>
              <a:rPr lang="ru-RU" b="1" i="1" kern="1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Пермяковы</a:t>
            </a:r>
            <a:r>
              <a:rPr lang="ru-RU" b="1" i="1" kern="1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Но сказалась </a:t>
            </a:r>
            <a:r>
              <a:rPr lang="ru-RU" b="1" i="1" kern="1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для Марфы </a:t>
            </a:r>
            <a:r>
              <a:rPr lang="ru-RU" b="1" i="1" kern="1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тяжелая непосильная работа в годы войны: молодая семья </a:t>
            </a:r>
            <a:r>
              <a:rPr lang="ru-RU" b="1" i="1" kern="1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потеряла </a:t>
            </a:r>
            <a:r>
              <a:rPr lang="ru-RU" b="1" i="1" kern="1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своего первенца. Как бы желая возместить эту страшную утрату. стараясь не поддаваться беде и горю, </a:t>
            </a:r>
            <a:r>
              <a:rPr lang="ru-RU" b="1" i="1" kern="1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Пермяковы</a:t>
            </a:r>
            <a:r>
              <a:rPr lang="ru-RU" b="1" i="1" kern="1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родили и воспитали, поставили на ноги 10 детей. Все дети выросли достойными людьми, имеют профессии, стали безукоризненными продолжателями </a:t>
            </a:r>
            <a:r>
              <a:rPr lang="ru-RU" b="1" i="1" kern="1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славной трудовой </a:t>
            </a:r>
            <a:r>
              <a:rPr lang="ru-RU" b="1" i="1" kern="1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династии </a:t>
            </a:r>
            <a:r>
              <a:rPr lang="ru-RU" b="1" i="1" kern="1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Пермяковых</a:t>
            </a:r>
            <a:r>
              <a:rPr lang="ru-RU" b="1" i="1" kern="1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b="1" i="1" kern="1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r>
              <a:rPr lang="ru-RU" b="1" i="1" kern="1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Марфа </a:t>
            </a:r>
            <a:r>
              <a:rPr lang="ru-RU" b="1" i="1" kern="1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Иннокентьевна </a:t>
            </a:r>
            <a:r>
              <a:rPr lang="ru-RU" b="1" i="1" kern="1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ушла из жизни в 1999 году.</a:t>
            </a:r>
            <a:endParaRPr lang="sah-RU" b="1" i="1" kern="1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9537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6482" y="255036"/>
            <a:ext cx="6260839" cy="1320800"/>
          </a:xfrm>
        </p:spPr>
        <p:txBody>
          <a:bodyPr/>
          <a:lstStyle/>
          <a:p>
            <a:r>
              <a:rPr lang="ru-RU" b="1" i="1" dirty="0" smtClean="0">
                <a:solidFill>
                  <a:srgbClr val="FF0000"/>
                </a:solidFill>
                <a:latin typeface="Times New Roman" panose="02020603050405020304" pitchFamily="18" charset="0"/>
                <a:cs typeface="Times New Roman" panose="02020603050405020304" pitchFamily="18" charset="0"/>
              </a:rPr>
              <a:t>Сивцева Елена Николаевна</a:t>
            </a:r>
            <a:endParaRPr lang="sah-RU" b="1" i="1" dirty="0">
              <a:solidFill>
                <a:srgbClr val="FF000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4373" t="63616" r="17577" b="4429"/>
          <a:stretch/>
        </p:blipFill>
        <p:spPr>
          <a:xfrm rot="16200000">
            <a:off x="-595672" y="1360288"/>
            <a:ext cx="6248356" cy="4037852"/>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5010539" y="-326387"/>
            <a:ext cx="6559419" cy="6657720"/>
          </a:xfrm>
          <a:prstGeom prst="rect">
            <a:avLst/>
          </a:prstGeom>
        </p:spPr>
        <p:txBody>
          <a:bodyPr wrap="square">
            <a:spAutoFit/>
          </a:bodyPr>
          <a:lstStyle/>
          <a:p>
            <a:pPr>
              <a:lnSpc>
                <a:spcPct val="115000"/>
              </a:lnSpc>
              <a:spcAft>
                <a:spcPts val="800"/>
              </a:spcAft>
            </a:pPr>
            <a:endParaRPr lang="ru-RU" kern="100" dirty="0" smtClean="0">
              <a:latin typeface="Aptos"/>
              <a:ea typeface="Times New Roman" panose="02020603050405020304" pitchFamily="18" charset="0"/>
              <a:cs typeface="Mangal" panose="02040503050203030202" pitchFamily="18" charset="0"/>
            </a:endParaRPr>
          </a:p>
          <a:p>
            <a:pPr>
              <a:lnSpc>
                <a:spcPct val="115000"/>
              </a:lnSpc>
              <a:spcAft>
                <a:spcPts val="800"/>
              </a:spcAft>
            </a:pPr>
            <a:endParaRPr lang="ru-RU" kern="100" dirty="0">
              <a:latin typeface="Aptos"/>
              <a:ea typeface="Times New Roman" panose="02020603050405020304" pitchFamily="18" charset="0"/>
              <a:cs typeface="Mangal" panose="02040503050203030202" pitchFamily="18" charset="0"/>
            </a:endParaRPr>
          </a:p>
          <a:p>
            <a:pPr>
              <a:lnSpc>
                <a:spcPct val="115000"/>
              </a:lnSpc>
              <a:spcAft>
                <a:spcPts val="800"/>
              </a:spcAft>
            </a:pPr>
            <a:endParaRPr lang="ru-RU" kern="100" dirty="0" smtClean="0">
              <a:latin typeface="Aptos"/>
              <a:ea typeface="Times New Roman" panose="02020603050405020304" pitchFamily="18" charset="0"/>
              <a:cs typeface="Mangal" panose="02040503050203030202" pitchFamily="18" charset="0"/>
            </a:endParaRPr>
          </a:p>
          <a:p>
            <a:pPr algn="just">
              <a:lnSpc>
                <a:spcPct val="115000"/>
              </a:lnSpc>
              <a:spcAft>
                <a:spcPts val="800"/>
              </a:spcAft>
            </a:pPr>
            <a:endParaRPr lang="ru-RU" b="1" i="1" kern="1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r>
              <a:rPr lang="ru-RU" b="1" i="1" kern="1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Елена </a:t>
            </a:r>
            <a:r>
              <a:rPr lang="ru-RU" b="1" i="1" kern="1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Николаевна родилась в 1928 году. </a:t>
            </a:r>
            <a:r>
              <a:rPr lang="ru-RU" b="1" i="1" kern="100" dirty="0" err="1"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Maленькая</a:t>
            </a:r>
            <a:r>
              <a:rPr lang="ru-RU" b="1" i="1" kern="1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i="1" kern="1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девочка с малых лет ходила с матерью стахановкой-дояркой колхоза </a:t>
            </a:r>
            <a:r>
              <a:rPr lang="ru-RU" b="1" i="1" kern="1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Эрилик</a:t>
            </a:r>
            <a:r>
              <a:rPr lang="ru-RU" b="1" i="1" kern="1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i="1" kern="100"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Эристин</a:t>
            </a:r>
            <a:r>
              <a:rPr lang="ru-RU" b="1" i="1" kern="1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на ферму. Сначала выполняла любую </a:t>
            </a:r>
            <a:r>
              <a:rPr lang="ru-RU" b="1" i="1" kern="1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несложную работу</a:t>
            </a:r>
            <a:r>
              <a:rPr lang="ru-RU" b="1" i="1" kern="1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затем, когда подросла ей доверили доить коров. Работящая, красивая девушка вышла замуж за своего ровесника Сивцева Михаила Егоровича. Он работал трактористом, потом перешел на </a:t>
            </a:r>
            <a:r>
              <a:rPr lang="ru-RU" b="1" i="1" kern="1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работу </a:t>
            </a:r>
            <a:r>
              <a:rPr lang="ru-RU" b="1" i="1" kern="1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строителя, а в последние годы вместе с женой присматривал за молодняком на ферме. Сивцевы родили и вырастили 10 детей, двоих сыновей </a:t>
            </a:r>
            <a:r>
              <a:rPr lang="ru-RU" b="1" i="1" kern="1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потеряли </a:t>
            </a:r>
            <a:r>
              <a:rPr lang="ru-RU" b="1" i="1" kern="1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от несчастного случая. Все дети получили </a:t>
            </a:r>
            <a:r>
              <a:rPr lang="ru-RU" b="1" i="1" kern="1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образование. Сивцевы </a:t>
            </a:r>
            <a:r>
              <a:rPr lang="ru-RU" b="1" i="1" kern="1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детей своих вырастили порядочными, </a:t>
            </a:r>
            <a:r>
              <a:rPr lang="ru-RU" b="1" i="1" kern="1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работящими </a:t>
            </a:r>
            <a:r>
              <a:rPr lang="ru-RU" b="1" i="1" kern="1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людьми, так что можно надеяться, что и внуки, глядя </a:t>
            </a:r>
            <a:r>
              <a:rPr lang="ru-RU" b="1" i="1" kern="1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на старшее </a:t>
            </a:r>
            <a:r>
              <a:rPr lang="ru-RU" b="1" i="1" kern="1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поколение станут хорошими людьми. </a:t>
            </a:r>
            <a:endParaRPr lang="ru-RU" b="1" i="1" kern="1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r>
              <a:rPr lang="ru-RU" b="1" i="1" kern="1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Мать-героиня ушла из жизни в 2008 году. </a:t>
            </a:r>
            <a:endParaRPr lang="sah-RU" b="1" i="1" kern="1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0754033"/>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390</TotalTime>
  <Words>641</Words>
  <Application>Microsoft Office PowerPoint</Application>
  <PresentationFormat>Широкоэкранный</PresentationFormat>
  <Paragraphs>40</Paragraphs>
  <Slides>7</Slides>
  <Notes>1</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7</vt:i4>
      </vt:variant>
    </vt:vector>
  </HeadingPairs>
  <TitlesOfParts>
    <vt:vector size="18" baseType="lpstr">
      <vt:lpstr>Aptos</vt:lpstr>
      <vt:lpstr>Arial</vt:lpstr>
      <vt:lpstr>Calibri</vt:lpstr>
      <vt:lpstr>Georgia</vt:lpstr>
      <vt:lpstr>Mangal</vt:lpstr>
      <vt:lpstr>Mistral</vt:lpstr>
      <vt:lpstr>Monotype Corsiva</vt:lpstr>
      <vt:lpstr>Times New Roman</vt:lpstr>
      <vt:lpstr>Trebuchet MS</vt:lpstr>
      <vt:lpstr>Wingdings 3</vt:lpstr>
      <vt:lpstr>Грань</vt:lpstr>
      <vt:lpstr>  Т.А.ЖАРАЕВА аатынан БИБЛИОТЕКА. МУГУДАЙ. МАТЕРИ-ГЕРОИНИ</vt:lpstr>
      <vt:lpstr>Варвара Прокопьевна Васильева  </vt:lpstr>
      <vt:lpstr>Морозова Екатерина Сергеевна</vt:lpstr>
      <vt:lpstr>Пермякова Варвара Федоровна</vt:lpstr>
      <vt:lpstr>Пермякова Екатерина Гаврильевна</vt:lpstr>
      <vt:lpstr>Пермякова Марфа Иннокентьевна</vt:lpstr>
      <vt:lpstr>Сивцева Елена Николаевна</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Клуб</dc:creator>
  <cp:lastModifiedBy>Клуб</cp:lastModifiedBy>
  <cp:revision>18</cp:revision>
  <dcterms:created xsi:type="dcterms:W3CDTF">2025-03-05T05:10:55Z</dcterms:created>
  <dcterms:modified xsi:type="dcterms:W3CDTF">2025-03-07T09:23:17Z</dcterms:modified>
</cp:coreProperties>
</file>